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71D7D6-C5D9-4713-920C-A3F60E0AC4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07C6BDF-497C-4AD8-B1CC-D34BFC150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78F784-4C9A-4190-82D4-273A26B2F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61FF-8C0D-4858-A2AC-E956884E9279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768EF6-FA36-4BF7-BEA4-5CF6CBC1F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8CDE08-F0B2-46EA-A1D1-13F47046A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A676-F9BA-4974-BDED-FF1B5CBBB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778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6AEE73-768B-415D-A583-053958F60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2D05546-D7E6-4FFE-A2B7-C3DBA96DA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C2BAB7-080A-4612-90E8-64C9B9E1B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61FF-8C0D-4858-A2AC-E956884E9279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A89C79-E38D-49E9-8C4D-33BA712CC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F542B4-1382-427F-AD78-47F33BE5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A676-F9BA-4974-BDED-FF1B5CBBB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02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E9B83EB-7682-408E-A343-80D4666B89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80DFC0C-7D17-450D-A3A2-12F2BF6DBA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929F77-D2E2-4146-B203-E9C7DC5C7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61FF-8C0D-4858-A2AC-E956884E9279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83E8F5-9E21-4863-8A56-8C4B71719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A8D1A2-1FAD-470B-85E5-3E98113BA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A676-F9BA-4974-BDED-FF1B5CBBB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09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6DBFE9-A2D7-43F3-994D-CBD8204B5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71985F-0E82-43B8-803F-BE6B2F2F4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559634-C01B-487C-A616-47A410AE0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61FF-8C0D-4858-A2AC-E956884E9279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322E74-F779-466C-8A06-F49C835A2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C61897-6583-4092-8E89-7A299DD71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A676-F9BA-4974-BDED-FF1B5CBBB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088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7B3235-7B72-43DE-9B7D-9E51A2A8B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F9A757-3416-43D1-8004-7582581A7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AC489D-6B27-41AA-8AFC-C8830B326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61FF-8C0D-4858-A2AC-E956884E9279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4CC02A-1FD8-4643-AC02-F0DA4EA51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E47D90-6330-4DCF-B4B7-200270250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A676-F9BA-4974-BDED-FF1B5CBBB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548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4F969A-FFD2-4DEC-A7EC-3AD264C15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E5AA87-6BC5-430A-98CB-436B04843B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992E339-190B-46BA-BA20-CF61C36186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4DDF89-87AE-46CF-BE4D-408369803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61FF-8C0D-4858-A2AC-E956884E9279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A45218-1EE2-4C3C-A177-5E711E598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CCCFFB-0BD8-4E10-9071-C2BC9342F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A676-F9BA-4974-BDED-FF1B5CBBB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86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9699AD-39BF-4B27-A1BE-644EF1ABF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89298D-800A-4699-A104-175A32E82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0668A28-666F-4B46-9344-0C77062C2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91B56D6-8E44-48CA-A444-CE22F68E7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BCDC317-56E7-4ADC-8D64-F050B3C010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DB785C4-15E1-458D-AC99-063CCD8AD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61FF-8C0D-4858-A2AC-E956884E9279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CB20E6E-B495-4C4E-BB2F-522F668A2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219CFE4-1249-4FC7-AD48-A70BCBBEC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A676-F9BA-4974-BDED-FF1B5CBBB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391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2F02F7-D42A-434C-A93C-684862311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478E4A2-0788-4BE9-BB5B-CD9599DCA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61FF-8C0D-4858-A2AC-E956884E9279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47A7D03-4F63-4490-B205-79BF07863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CEED378-0898-4906-96AB-EF67DDBB9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A676-F9BA-4974-BDED-FF1B5CBBB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97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C2F0934-B4B4-47B6-B96B-D228B4713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61FF-8C0D-4858-A2AC-E956884E9279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5603870-3CCC-4630-8E3C-5D91F5B4D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D99C6E0-0773-40DE-A0DF-EC4F3A46A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A676-F9BA-4974-BDED-FF1B5CBBB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34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5957FB-72CB-4A20-9275-D52DC5F3E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C62950-C95F-44C9-B00A-E559A1F2D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1A6FF3-F86B-44EA-B12F-BCC250CC23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5B5915-C5F1-458B-BC11-520EA5D8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61FF-8C0D-4858-A2AC-E956884E9279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724DA4-09CB-4716-A82B-3D34444BC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C8AA3E-8265-4727-BFE3-3C1327021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A676-F9BA-4974-BDED-FF1B5CBBB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11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F71C5D-32D5-4608-82AF-617B61743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9F313EB-AE9D-4690-8550-837ECCCD46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D24EA17-7D48-42E4-9A95-C4C42A7F3E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2FC827-70A2-4A1B-8B07-80385D35B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61FF-8C0D-4858-A2AC-E956884E9279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3D6A870-4D7E-4E0C-AE4D-81996289E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2AE2DD-75C6-4362-8C1F-C7333D461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A676-F9BA-4974-BDED-FF1B5CBBB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04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275D8D-C504-49CE-B273-04EEBA86F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E40F49-4631-4900-9784-A0D0F9ECD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7CB9DF-7A7C-4DF9-9D23-37C3E3027C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E61FF-8C0D-4858-A2AC-E956884E9279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FC6A37-9708-42DE-90E4-9C267A59EE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371201-9E46-4EBB-A93E-206A17F199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6A676-F9BA-4974-BDED-FF1B5CBBB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5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656AC9-20CC-4B45-8D5D-674DB7F3CC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общеобразовательное учреждение Петровская средняя общеобразовательная школа.</a:t>
            </a:r>
            <a:b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Дошкольное образование</a:t>
            </a:r>
            <a:b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1CC930D-A46F-4182-8BC0-04CB2CD868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Краткая презентация Программы.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84886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C62107-EF61-4F18-8399-165BBCE91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97280"/>
            <a:ext cx="10515600" cy="4375052"/>
          </a:xfrm>
        </p:spPr>
        <p:txBody>
          <a:bodyPr>
            <a:noAutofit/>
          </a:bodyPr>
          <a:lstStyle/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Основная общеобразовательная программа - программа дошкольного образования Муниципального общеобразовательного учреждения Петровской средней общеобразовательной школы, дошкольного образования</a:t>
            </a:r>
            <a:r>
              <a:rPr lang="ru-RU" sz="2000" spc="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составлена в соответствии с</a:t>
            </a:r>
            <a:r>
              <a:rPr lang="ru-RU" sz="2000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Федеральными государственными образовательными стандартами дошкольного образования, Федеральной образовательной программой дошкольного образования, особенностями образовательного учреждения, региона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муниципалитета,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образовательных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потребностей</a:t>
            </a:r>
            <a:r>
              <a:rPr lang="ru-RU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 и запросов родителей (законных представителей).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направлена на создание условий развития ребёнка с 3 до 7 лет, открывающих возможности для его позитивной социализации, его личностного</a:t>
            </a:r>
            <a:r>
              <a:rPr lang="ru-RU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развития,</a:t>
            </a:r>
            <a:r>
              <a:rPr lang="ru-RU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инициативы</a:t>
            </a:r>
            <a:r>
              <a:rPr lang="ru-RU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творческих</a:t>
            </a:r>
            <a:r>
              <a:rPr lang="ru-RU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способностей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сотрудничества со взрослыми и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сверстниками и соответствующими возрасту видами деятельности (игры, познавательной и исследовательской деятельности, в форме творческой активности, обеспечивающей художественно – эстетическое развитие ребёнка); на создание развивающей образовательной среды, которая представляет собой систему условий социализации и индивидуализации детей.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899387-970C-4326-8CB6-CF0F1C835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V="1">
            <a:off x="831850" y="6089650"/>
            <a:ext cx="10515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587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FCB67DB-10F9-48A0-BC37-1BCAC5001965}"/>
              </a:ext>
            </a:extLst>
          </p:cNvPr>
          <p:cNvSpPr txBox="1"/>
          <p:nvPr/>
        </p:nvSpPr>
        <p:spPr>
          <a:xfrm>
            <a:off x="759655" y="351692"/>
            <a:ext cx="10227213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4170" marR="707390" indent="359410" algn="just">
              <a:spcBef>
                <a:spcPts val="5"/>
              </a:spcBef>
              <a:spcAft>
                <a:spcPts val="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включает четыре раздела: целевой, содержательный, организационный и дополнительный,</a:t>
            </a:r>
            <a:r>
              <a:rPr lang="ru-RU" sz="2000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каждом из которых отражается обязательная часть и часть, формируемая участниками образовательных 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отношений.</a:t>
            </a:r>
          </a:p>
          <a:p>
            <a:pPr marL="344170" marR="701040" indent="359410" algn="just">
              <a:spcAft>
                <a:spcPts val="0"/>
              </a:spcAft>
            </a:pP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Целевой раздел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включает в себя пояснительную записку и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 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pPr marL="344170" marR="704215" indent="359410" algn="just">
              <a:spcAft>
                <a:spcPts val="0"/>
              </a:spcAft>
            </a:pP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Содержательный раздел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представляет общее содержание</a:t>
            </a:r>
            <a:r>
              <a:rPr lang="ru-RU" sz="2000" spc="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Программы, обеспечивающее полноценное развитие личности детей.</a:t>
            </a:r>
          </a:p>
          <a:p>
            <a:pPr marL="344170" marR="708660" algn="just">
              <a:lnSpc>
                <a:spcPct val="100000"/>
              </a:lnSpc>
              <a:spcAft>
                <a:spcPts val="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состоит из обязательной части и части, формируемой участниками образовательных отношений (вариативная часть).</a:t>
            </a:r>
          </a:p>
          <a:p>
            <a:pPr marL="344170" marR="704215" indent="359410" algn="just">
              <a:spcAft>
                <a:spcPts val="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Обязательная часть Программы отражает комплексность подхода, обеспечивая развитие детей во всех пяти образовательных областях:</a:t>
            </a:r>
          </a:p>
          <a:p>
            <a:pPr marL="342900" lvl="0" indent="-342900" algn="l">
              <a:lnSpc>
                <a:spcPts val="1605"/>
              </a:lnSpc>
              <a:buSzPts val="1400"/>
              <a:buFont typeface="Times New Roman" panose="02020603050405020304" pitchFamily="18" charset="0"/>
              <a:buAutoNum type="arabicPeriod"/>
              <a:tabLst>
                <a:tab pos="522605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Социально-коммуникативное</a:t>
            </a:r>
            <a:r>
              <a:rPr lang="ru-RU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l">
              <a:lnSpc>
                <a:spcPts val="1610"/>
              </a:lnSpc>
              <a:buSzPts val="1400"/>
              <a:buFont typeface="Times New Roman" panose="02020603050405020304" pitchFamily="18" charset="0"/>
              <a:buAutoNum type="arabicPeriod"/>
              <a:tabLst>
                <a:tab pos="522605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Познавательное</a:t>
            </a:r>
            <a:r>
              <a:rPr lang="ru-RU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l">
              <a:buSzPts val="1400"/>
              <a:buFont typeface="Times New Roman" panose="02020603050405020304" pitchFamily="18" charset="0"/>
              <a:buAutoNum type="arabicPeriod"/>
              <a:tabLst>
                <a:tab pos="522605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Речевое</a:t>
            </a:r>
            <a:r>
              <a:rPr lang="ru-RU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l">
              <a:lnSpc>
                <a:spcPts val="1610"/>
              </a:lnSpc>
              <a:buSzPts val="1400"/>
              <a:buFont typeface="Times New Roman" panose="02020603050405020304" pitchFamily="18" charset="0"/>
              <a:buAutoNum type="arabicPeriod"/>
              <a:tabLst>
                <a:tab pos="522605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Художественно-эстетическое</a:t>
            </a:r>
            <a:r>
              <a:rPr lang="ru-RU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l">
              <a:buSzPts val="1400"/>
              <a:buFont typeface="Times New Roman" panose="02020603050405020304" pitchFamily="18" charset="0"/>
              <a:buAutoNum type="arabicPeriod"/>
              <a:tabLst>
                <a:tab pos="522605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Физическое</a:t>
            </a:r>
            <a:r>
              <a:rPr lang="ru-RU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4170" marR="707390" indent="359410" algn="just">
              <a:spcBef>
                <a:spcPts val="5"/>
              </a:spcBef>
              <a:spcAft>
                <a:spcPts val="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250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266E2C-0A7D-4544-AFED-F57061C6EF7A}"/>
              </a:ext>
            </a:extLst>
          </p:cNvPr>
          <p:cNvSpPr txBox="1"/>
          <p:nvPr/>
        </p:nvSpPr>
        <p:spPr>
          <a:xfrm>
            <a:off x="787791" y="1029956"/>
            <a:ext cx="10508566" cy="47933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4170" marR="706120" indent="359410" algn="just">
              <a:spcAft>
                <a:spcPts val="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Отражены особенности взаимодействия педагогического коллектива с семьями</a:t>
            </a:r>
            <a:r>
              <a:rPr lang="ru-RU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обучающихся.</a:t>
            </a:r>
            <a:r>
              <a:rPr lang="ru-RU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Главными</a:t>
            </a:r>
            <a:r>
              <a:rPr lang="ru-RU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целями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взаимодействия</a:t>
            </a:r>
            <a:r>
              <a:rPr lang="ru-RU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педагогического коллектива ДОО с семьями обучающихся дошкольного возраста являются:</a:t>
            </a:r>
          </a:p>
          <a:p>
            <a:pPr marL="742950" marR="707390" lvl="1" indent="-285750" algn="just">
              <a:spcAft>
                <a:spcPts val="0"/>
              </a:spcAft>
              <a:buSzPts val="1400"/>
              <a:buFont typeface="Times New Roman" panose="02020603050405020304" pitchFamily="18" charset="0"/>
              <a:buChar char="•"/>
              <a:tabLst>
                <a:tab pos="52451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</a:t>
            </a:r>
            <a:r>
              <a:rPr lang="ru-RU" sz="2000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раннего и дошкольного 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возрастов;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707390" lvl="1" indent="-285750" algn="just">
              <a:spcAft>
                <a:spcPts val="0"/>
              </a:spcAft>
              <a:buSzPts val="1400"/>
              <a:buFont typeface="Times New Roman" panose="02020603050405020304" pitchFamily="18" charset="0"/>
              <a:buChar char="•"/>
              <a:tabLst>
                <a:tab pos="52451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</a:p>
          <a:p>
            <a:pPr marL="344170" marR="707390" indent="359410" algn="just">
              <a:spcAft>
                <a:spcPts val="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Построение взаимодействия с родителями (законными представителями) должно придерживаться следующих принципов:</a:t>
            </a:r>
          </a:p>
          <a:p>
            <a:pPr marL="342900" lvl="0" indent="-342900" algn="l">
              <a:lnSpc>
                <a:spcPts val="1610"/>
              </a:lnSpc>
              <a:buSzPts val="1400"/>
              <a:buFont typeface="Times New Roman" panose="02020603050405020304" pitchFamily="18" charset="0"/>
              <a:buAutoNum type="arabicParenR"/>
              <a:tabLst>
                <a:tab pos="53848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приоритет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семьи</a:t>
            </a:r>
            <a:r>
              <a:rPr lang="ru-RU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воспитании,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обучении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развитии</a:t>
            </a:r>
            <a:r>
              <a:rPr lang="ru-RU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ребёнка;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l">
              <a:lnSpc>
                <a:spcPts val="1610"/>
              </a:lnSpc>
              <a:buSzPts val="1400"/>
              <a:buFont typeface="Times New Roman" panose="02020603050405020304" pitchFamily="18" charset="0"/>
              <a:buAutoNum type="arabicParenR"/>
              <a:tabLst>
                <a:tab pos="53848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открытость:</a:t>
            </a:r>
            <a:r>
              <a:rPr lang="ru-RU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</a:t>
            </a:r>
            <a:r>
              <a:rPr lang="ru-RU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(законных</a:t>
            </a:r>
            <a:r>
              <a:rPr lang="ru-RU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представителей);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705485" lvl="0" indent="-342900" algn="l">
              <a:spcAft>
                <a:spcPts val="0"/>
              </a:spcAft>
              <a:buSzPts val="1400"/>
              <a:buFont typeface="Times New Roman" panose="02020603050405020304" pitchFamily="18" charset="0"/>
              <a:buAutoNum type="arabicParenR"/>
              <a:tabLst>
                <a:tab pos="494030" algn="l"/>
                <a:tab pos="1536700" algn="l"/>
                <a:tab pos="2527300" algn="l"/>
                <a:tab pos="3587750" algn="l"/>
                <a:tab pos="4023360" algn="l"/>
                <a:tab pos="5930265" algn="l"/>
              </a:tabLst>
            </a:pP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взаимное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доверие,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уважение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доброжелательность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взаимоотношениях педагогов и родителей (законных представителей);</a:t>
            </a:r>
          </a:p>
          <a:p>
            <a:pPr marL="342900" lvl="0" indent="-342900" algn="l">
              <a:lnSpc>
                <a:spcPts val="1605"/>
              </a:lnSpc>
              <a:buSzPts val="1400"/>
              <a:buFont typeface="Times New Roman" panose="02020603050405020304" pitchFamily="18" charset="0"/>
              <a:buAutoNum type="arabicParenR"/>
              <a:tabLst>
                <a:tab pos="53848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индивидуально-дифференцированный</a:t>
            </a:r>
            <a:r>
              <a:rPr lang="ru-RU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подход</a:t>
            </a:r>
            <a:r>
              <a:rPr lang="ru-RU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каждой</a:t>
            </a:r>
            <a:r>
              <a:rPr lang="ru-RU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семье;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l">
              <a:lnSpc>
                <a:spcPts val="1610"/>
              </a:lnSpc>
              <a:buSzPts val="1400"/>
              <a:buFont typeface="Times New Roman" panose="02020603050405020304" pitchFamily="18" charset="0"/>
              <a:buAutoNum type="arabicParenR"/>
              <a:tabLst>
                <a:tab pos="538480" algn="l"/>
              </a:tabLst>
            </a:pPr>
            <a:r>
              <a:rPr lang="ru-RU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возрастосообразность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lvl="0" algn="l">
              <a:lnSpc>
                <a:spcPts val="1610"/>
              </a:lnSpc>
              <a:buSzPts val="1400"/>
              <a:tabLst>
                <a:tab pos="538480" algn="l"/>
              </a:tabLst>
            </a:pP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260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0050" y="525780"/>
            <a:ext cx="1121283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Направления взаимодействия с родителями: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7220" y="1062991"/>
            <a:ext cx="1078992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Диагностико</a:t>
            </a:r>
            <a:r>
              <a:rPr lang="ru-RU" dirty="0"/>
              <a:t> - аналитическое направление:</a:t>
            </a:r>
          </a:p>
          <a:p>
            <a:r>
              <a:rPr lang="ru-RU" dirty="0"/>
              <a:t>Опросы</a:t>
            </a:r>
          </a:p>
          <a:p>
            <a:r>
              <a:rPr lang="ru-RU" dirty="0"/>
              <a:t> • социологические срезы</a:t>
            </a:r>
          </a:p>
          <a:p>
            <a:r>
              <a:rPr lang="ru-RU" dirty="0"/>
              <a:t> • педагогические беседы с родителями (законными представителями)</a:t>
            </a:r>
          </a:p>
          <a:p>
            <a:r>
              <a:rPr lang="ru-RU" dirty="0"/>
              <a:t> • дни открытых дверей</a:t>
            </a:r>
          </a:p>
          <a:p>
            <a:r>
              <a:rPr lang="ru-RU" dirty="0"/>
              <a:t> • открытые просмотры занятий и других видов деятельности детей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08660" y="2800350"/>
            <a:ext cx="80709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Просветительское и консультационное направление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0070" y="3177540"/>
            <a:ext cx="108813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групповые родительские собрания, конференции, круглые столы, </a:t>
            </a:r>
            <a:r>
              <a:rPr lang="ru-RU" dirty="0" err="1"/>
              <a:t>семинарыпрактикумы</a:t>
            </a:r>
            <a:r>
              <a:rPr lang="ru-RU" dirty="0"/>
              <a:t>, тренинги, консультации, педагогические гостиные, родительские клубы</a:t>
            </a:r>
          </a:p>
          <a:p>
            <a:r>
              <a:rPr lang="ru-RU" dirty="0"/>
              <a:t> • информационные стенды, ширмы, </a:t>
            </a:r>
            <a:r>
              <a:rPr lang="ru-RU" dirty="0" err="1"/>
              <a:t>папкипередвижки</a:t>
            </a:r>
            <a:r>
              <a:rPr lang="ru-RU" dirty="0"/>
              <a:t> для родителей (законных представителей) • сайт ДОО и социальные группы в сети Интернет</a:t>
            </a:r>
          </a:p>
          <a:p>
            <a:r>
              <a:rPr lang="ru-RU" dirty="0"/>
              <a:t> • фотографии, выставки детских работ, совместных работ родителей (законных представителей) и детей</a:t>
            </a:r>
          </a:p>
          <a:p>
            <a:r>
              <a:rPr lang="ru-RU" dirty="0"/>
              <a:t> • -</a:t>
            </a:r>
            <a:r>
              <a:rPr lang="ru-RU" dirty="0" err="1"/>
              <a:t>досуговая</a:t>
            </a:r>
            <a:r>
              <a:rPr lang="ru-RU" dirty="0"/>
              <a:t> форма - совместные праздники и вечера, семейные спортивные и тематические мероприятия, тематические досуги, знакомство с семейными традициями.</a:t>
            </a:r>
          </a:p>
          <a:p>
            <a:r>
              <a:rPr lang="ru-RU" i="1" dirty="0"/>
              <a:t>Часть, формируемая участниками образовательных отношений  Особенности взаимодействия педагогического коллектива с семьями воспитанников основной части, в равной степени используются и в части формируемой участниками образовательных отношений. </a:t>
            </a:r>
          </a:p>
          <a:p>
            <a:r>
              <a:rPr lang="ru-RU" i="1" dirty="0"/>
              <a:t>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AAE65F6-7960-4858-823C-73591A017404}"/>
              </a:ext>
            </a:extLst>
          </p:cNvPr>
          <p:cNvSpPr txBox="1"/>
          <p:nvPr/>
        </p:nvSpPr>
        <p:spPr>
          <a:xfrm>
            <a:off x="689317" y="365761"/>
            <a:ext cx="10424160" cy="7402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03580" algn="just">
              <a:lnSpc>
                <a:spcPts val="1610"/>
              </a:lnSpc>
              <a:spcBef>
                <a:spcPts val="305"/>
              </a:spcBef>
              <a:spcAft>
                <a:spcPts val="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Воспитание детей отражено в рабочей программе воспитания, которая является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компонентом</a:t>
            </a:r>
            <a:r>
              <a:rPr lang="ru-RU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основной</a:t>
            </a:r>
            <a:r>
              <a:rPr lang="ru-RU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образовательной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МОУ Петровской СОШ и призвана помочь всем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участникам</a:t>
            </a:r>
            <a:r>
              <a:rPr lang="ru-RU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  <a:r>
              <a:rPr lang="ru-RU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отношений</a:t>
            </a:r>
            <a:r>
              <a:rPr lang="ru-RU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реализовать</a:t>
            </a:r>
            <a:r>
              <a:rPr lang="ru-RU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воспитательный потенциал совместной деятельности</a:t>
            </a:r>
            <a:r>
              <a:rPr lang="ru-RU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03580" algn="just">
              <a:lnSpc>
                <a:spcPts val="1610"/>
              </a:lnSpc>
              <a:spcBef>
                <a:spcPts val="305"/>
              </a:spcBef>
              <a:spcAft>
                <a:spcPts val="0"/>
              </a:spcAft>
            </a:pP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состоит из обязательной части и части, формируемой участниками образовательных отношений (далее по тексту выделена курсивом). Обе части являются взаимодополняющими и необходимыми с точки зрения реализации Стандарта: </a:t>
            </a:r>
            <a:endParaRPr lang="ru-RU" sz="2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03580" algn="just">
              <a:lnSpc>
                <a:spcPts val="1610"/>
              </a:lnSpc>
              <a:spcBef>
                <a:spcPts val="305"/>
              </a:spcBef>
              <a:spcAft>
                <a:spcPts val="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Вариативная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часть</a:t>
            </a:r>
            <a:r>
              <a:rPr lang="ru-RU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отражает</a:t>
            </a:r>
            <a:r>
              <a:rPr lang="ru-RU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нравственно- патриотическом и</a:t>
            </a:r>
            <a:r>
              <a:rPr lang="ru-RU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социально-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коммуникативном</a:t>
            </a:r>
            <a:r>
              <a:rPr lang="ru-RU" sz="2000" spc="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направлениях.</a:t>
            </a:r>
            <a:r>
              <a:rPr lang="ru-RU" sz="2000" spc="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Выбор данных</a:t>
            </a:r>
            <a:r>
              <a:rPr lang="ru-RU" sz="2000" spc="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направлений для</a:t>
            </a:r>
            <a:r>
              <a:rPr lang="ru-RU" sz="2000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части, формируемой участниками образовательных отношений, соответствует потребностям и интересам детей, а также возможностям педагогического коллектива.</a:t>
            </a:r>
          </a:p>
          <a:p>
            <a:pPr marL="703580" algn="l">
              <a:lnSpc>
                <a:spcPts val="1605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2000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Программы: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703580" lvl="0" algn="just">
              <a:spcAft>
                <a:spcPts val="0"/>
              </a:spcAft>
              <a:buSzPts val="1400"/>
              <a:tabLst>
                <a:tab pos="52451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              Федеральная образовательная программа дошкольного образования, приказ  </a:t>
            </a:r>
          </a:p>
          <a:p>
            <a:pPr marR="703580" lvl="0" algn="just">
              <a:spcAft>
                <a:spcPts val="0"/>
              </a:spcAft>
              <a:buSzPts val="1400"/>
              <a:tabLst>
                <a:tab pos="524510" algn="l"/>
              </a:tabLst>
            </a:pPr>
            <a:r>
              <a:rPr lang="ru-RU" sz="2000" dirty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               </a:t>
            </a:r>
            <a:r>
              <a:rPr lang="ru-RU" sz="2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№1028 от 25.11.2022г. Министерство просвещения Российской 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Федерации.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Times New Roman" panose="02020603050405020304" pitchFamily="18" charset="0"/>
            </a:endParaRPr>
          </a:p>
          <a:p>
            <a:pPr marL="703580" algn="just">
              <a:lnSpc>
                <a:spcPts val="1605"/>
              </a:lnSpc>
            </a:pPr>
            <a:r>
              <a:rPr lang="ru-RU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Парциальные</a:t>
            </a:r>
            <a:r>
              <a:rPr lang="ru-RU" sz="2000" u="sng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программы: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704850" lvl="0" algn="just">
              <a:spcAft>
                <a:spcPts val="0"/>
              </a:spcAft>
              <a:buSzPts val="1400"/>
              <a:tabLst>
                <a:tab pos="52451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  Парциальная программа «Приобщение детей к истокам русской народной</a:t>
            </a:r>
            <a:r>
              <a:rPr lang="ru-RU" sz="20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</a:p>
          <a:p>
            <a:pPr marR="704850" lvl="0" algn="just">
              <a:spcAft>
                <a:spcPts val="0"/>
              </a:spcAft>
              <a:buSzPts val="1400"/>
              <a:tabLst>
                <a:tab pos="524510" algn="l"/>
              </a:tabLst>
            </a:pPr>
            <a:r>
              <a:rPr lang="ru-RU" sz="2000" spc="-15" dirty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             </a:t>
            </a:r>
            <a:r>
              <a:rPr lang="ru-RU" sz="2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культуры»</a:t>
            </a:r>
            <a:r>
              <a:rPr lang="ru-RU" sz="2000" spc="3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О.Л.Князева</a:t>
            </a:r>
            <a:r>
              <a:rPr lang="ru-RU" sz="2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,</a:t>
            </a:r>
            <a:r>
              <a:rPr lang="ru-RU" sz="20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М.Д.Маханева</a:t>
            </a:r>
            <a:r>
              <a:rPr lang="ru-RU" sz="2000" spc="27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2-е</a:t>
            </a:r>
            <a:r>
              <a:rPr lang="ru-RU" sz="1600" spc="9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изд.</a:t>
            </a:r>
            <a:r>
              <a:rPr lang="ru-RU" sz="1600" spc="9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—</a:t>
            </a:r>
            <a:r>
              <a:rPr lang="ru-RU" sz="1600" spc="10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СПб.</a:t>
            </a:r>
            <a:r>
              <a:rPr lang="ru-RU" sz="1600" spc="9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ru-RU" sz="16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ООО</a:t>
            </a:r>
            <a:endParaRPr lang="ru-RU" sz="16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Times New Roman" panose="02020603050405020304" pitchFamily="18" charset="0"/>
            </a:endParaRPr>
          </a:p>
          <a:p>
            <a:pPr marL="344170" algn="just">
              <a:lnSpc>
                <a:spcPts val="1610"/>
              </a:lnSpc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«ИЗДАТЕЛЬСТВО</a:t>
            </a:r>
            <a:r>
              <a:rPr lang="ru-RU" sz="1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«ДЕТСТВО</a:t>
            </a:r>
            <a:r>
              <a:rPr lang="ru-RU" sz="16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ПРЕСС»,</a:t>
            </a:r>
            <a:r>
              <a:rPr lang="ru-RU" sz="1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2016.</a:t>
            </a:r>
            <a:r>
              <a:rPr lang="ru-RU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sz="16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304</a:t>
            </a:r>
            <a:r>
              <a:rPr lang="ru-RU" sz="16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</a:p>
          <a:p>
            <a:pPr marL="344170" algn="just">
              <a:lnSpc>
                <a:spcPts val="1610"/>
              </a:lnSpc>
            </a:pPr>
            <a:r>
              <a:rPr lang="ru-RU" sz="20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pPr marL="344170" algn="just">
              <a:lnSpc>
                <a:spcPts val="1610"/>
              </a:lnSpc>
            </a:pP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Парциальная программа Л.Л.Тимофеева «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Формирование культуры безопасности        </a:t>
            </a:r>
          </a:p>
          <a:p>
            <a:pPr marL="344170" algn="just">
              <a:lnSpc>
                <a:spcPts val="161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у детей от 3 до 8 лет» —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СПб. : ООО «ИЗДАТЕЛЬСТВО «ДЕТСТВО-ПРЕСС»,</a:t>
            </a:r>
          </a:p>
          <a:p>
            <a:pPr marL="344170" algn="just">
              <a:lnSpc>
                <a:spcPts val="161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2019. — 160 с</a:t>
            </a:r>
            <a:r>
              <a:rPr lang="ru-RU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fontAlgn="base"/>
            <a:r>
              <a:rPr lang="ru-RU" sz="20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Парциальная программа Е.В.Колесникова 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«От звука к букве. Формирование звуковой аналитико-синтетической активности дошкольников как предпосылки обучения грамоте» ФГОС ДО </a:t>
            </a:r>
            <a:r>
              <a:rPr lang="ru-RU" sz="2000" b="1" dirty="0"/>
              <a:t> </a:t>
            </a:r>
            <a:r>
              <a:rPr lang="ru-RU" sz="1200" dirty="0"/>
              <a:t>М.: БИНОМ. Лаборатория знаний. 2019. - 85 с.</a:t>
            </a:r>
          </a:p>
          <a:p>
            <a:pPr fontAlgn="base"/>
            <a:r>
              <a:rPr lang="ru-RU" sz="1200" dirty="0"/>
              <a:t>Рецензия ФГБНУ «ИИДСВ РАО». Протокол № 7. Решение ученого совета ФГБНУ «ИИДСВ РАО» от 24 сентября 2019 г. (Письмо № 338/07 от 09.10.2019 г.)</a:t>
            </a:r>
          </a:p>
          <a:p>
            <a:pPr marL="344170" algn="just">
              <a:lnSpc>
                <a:spcPts val="1610"/>
              </a:lnSpc>
            </a:pPr>
            <a:endParaRPr lang="ru-RU" sz="2000" spc="-25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344170" algn="just">
              <a:lnSpc>
                <a:spcPts val="1610"/>
              </a:lnSpc>
            </a:pPr>
            <a:endParaRPr lang="ru-RU" sz="2000" spc="-25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344170" algn="just">
              <a:lnSpc>
                <a:spcPts val="1610"/>
              </a:lnSpc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9920" marR="705485" indent="-285750" algn="just">
              <a:spcAft>
                <a:spcPts val="0"/>
              </a:spcAft>
              <a:buFontTx/>
              <a:buChar char="-"/>
            </a:pPr>
            <a:endParaRPr lang="ru-RU" sz="2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4170" marR="703580" indent="359410" algn="just">
              <a:spcAft>
                <a:spcPts val="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63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3534A7-E3AB-440E-9904-E457A16CDCCA}"/>
              </a:ext>
            </a:extLst>
          </p:cNvPr>
          <p:cNvSpPr txBox="1"/>
          <p:nvPr/>
        </p:nvSpPr>
        <p:spPr>
          <a:xfrm>
            <a:off x="787791" y="731520"/>
            <a:ext cx="1024128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4170" marR="703580" indent="359410" algn="just">
              <a:spcAft>
                <a:spcPts val="0"/>
              </a:spcAft>
            </a:pP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Организационный раздел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содержит описание материально- технического обеспечения Программы, перечень художественной литературы, музыкальных произведений, произведений изобразительного искусства,</a:t>
            </a:r>
            <a:r>
              <a:rPr lang="ru-RU" sz="2000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также особенности традиционных событий, праздников, мероприятий; особенности организации предметно-пространственной 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среды.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4170" marR="704215" indent="359410" algn="just">
              <a:spcAft>
                <a:spcPts val="0"/>
              </a:spcAft>
            </a:pP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Дополнительный раздел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представляет собой краткую презентацию 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4170" marR="705485" indent="271145" algn="just">
              <a:spcAft>
                <a:spcPts val="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соответствии с Федеральным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законом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«Об образовании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Российской Федерации» (статья 13) в Программе отсутствует информация, наносящая вред физическому или психическому здоровью воспитанников и противоречащая Российскому законодательству.</a:t>
            </a:r>
          </a:p>
        </p:txBody>
      </p:sp>
    </p:spTree>
    <p:extLst>
      <p:ext uri="{BB962C8B-B14F-4D97-AF65-F5344CB8AC3E}">
        <p14:creationId xmlns:p14="http://schemas.microsoft.com/office/powerpoint/2010/main" val="15877774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910</Words>
  <Application>Microsoft Office PowerPoint</Application>
  <PresentationFormat>Широкоэкранный</PresentationFormat>
  <Paragraphs>79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Муниципальное общеобразовательное учреждение Петровская средняя общеобразовательная школа. Дошкольное образование </vt:lpstr>
      <vt:lpstr>Основная общеобразовательная программа - программа дошкольного образования Муниципального общеобразовательного учреждения Петровской средней общеобразовательной школы, дошкольного образования составлена в соответствии с Федеральными государственными образовательными стандартами дошкольного образования, Федеральной образовательной программой дошкольного образования, особенностями образовательного учреждения, региона и муниципалитета, образовательных потребностей обучающихся и запросов родителей (законных представителей).  Программа направлена на создание условий развития ребёнка с 3 до 7 лет,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соответствующими возрасту видами деятельности (игры, познавательной и исследовательской деятельности, в форме творческой активности, обеспечивающей художественно – эстетическое развитие ребёнка); на создание развивающей образовательной среды, которая представляет собой систему условий социализации и индивидуализации детей.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учреждение Петровская средняя общеобразовательная школа. Дошкольное образование</dc:title>
  <dc:creator>Пользователь</dc:creator>
  <cp:lastModifiedBy>1 1</cp:lastModifiedBy>
  <cp:revision>2</cp:revision>
  <dcterms:created xsi:type="dcterms:W3CDTF">2023-07-29T18:25:20Z</dcterms:created>
  <dcterms:modified xsi:type="dcterms:W3CDTF">2024-01-10T18:44:09Z</dcterms:modified>
</cp:coreProperties>
</file>