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65" r:id="rId3"/>
    <p:sldId id="294" r:id="rId4"/>
    <p:sldId id="261" r:id="rId5"/>
    <p:sldId id="295" r:id="rId6"/>
    <p:sldId id="296" r:id="rId7"/>
    <p:sldId id="297" r:id="rId8"/>
    <p:sldId id="291" r:id="rId9"/>
    <p:sldId id="298" r:id="rId10"/>
    <p:sldId id="299" r:id="rId11"/>
    <p:sldId id="260" r:id="rId12"/>
    <p:sldId id="292" r:id="rId13"/>
    <p:sldId id="302" r:id="rId14"/>
    <p:sldId id="304" r:id="rId15"/>
    <p:sldId id="301" r:id="rId16"/>
    <p:sldId id="300" r:id="rId17"/>
    <p:sldId id="275" r:id="rId18"/>
    <p:sldId id="305" r:id="rId19"/>
    <p:sldId id="306" r:id="rId20"/>
    <p:sldId id="307" r:id="rId21"/>
    <p:sldId id="308" r:id="rId22"/>
    <p:sldId id="309" r:id="rId23"/>
    <p:sldId id="31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>
        <p:scale>
          <a:sx n="60" d="100"/>
          <a:sy n="60" d="100"/>
        </p:scale>
        <p:origin x="-23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9.xml"/><Relationship Id="rId7" Type="http://schemas.openxmlformats.org/officeDocument/2006/relationships/slide" Target="slide2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4" Type="http://schemas.openxmlformats.org/officeDocument/2006/relationships/slide" Target="slide20.xml"/><Relationship Id="rId9" Type="http://schemas.openxmlformats.org/officeDocument/2006/relationships/hyperlink" Target="&#1055;&#1091;&#1096;&#1082;&#1080;&#1085;%20&#1074;%20&#1052;&#1080;&#1093;&#1072;&#1081;&#1083;&#1086;&#1074;&#1089;&#1082;&#1086;&#1084;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67203"/>
            <a:ext cx="9144000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«Он не </a:t>
            </a:r>
            <a:r>
              <a:rPr lang="ru-RU" sz="36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был для нас только роман в стихах, случайное и мимолетное литературное впечатление; это было событие нашей молодости, наша биографическая черта, перелом развития, как выход из школы или первая </a:t>
            </a:r>
            <a:r>
              <a:rPr lang="ru-RU" sz="36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любовь.»</a:t>
            </a:r>
            <a:endParaRPr lang="ru-RU" sz="3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3600" dirty="0">
                <a:latin typeface="+mj-lt"/>
                <a:ea typeface="Times New Roman" panose="02020603050405020304" pitchFamily="18" charset="0"/>
              </a:rPr>
              <a:t>В.О. </a:t>
            </a:r>
            <a:r>
              <a:rPr lang="ru-RU" sz="3600" dirty="0" smtClean="0">
                <a:latin typeface="+mj-lt"/>
                <a:ea typeface="Times New Roman" panose="02020603050405020304" pitchFamily="18" charset="0"/>
              </a:rPr>
              <a:t>Ключевский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2" descr="http://sngdaily.ru/uploads/posts/2010-10/1288191618_12eadbfc6b90671729f33ac68123ff384.jpeg"/>
          <p:cNvPicPr>
            <a:picLocks noChangeAspect="1" noChangeArrowheads="1"/>
          </p:cNvPicPr>
          <p:nvPr/>
        </p:nvPicPr>
        <p:blipFill rotWithShape="1">
          <a:blip r:embed="rId2" cstate="print"/>
          <a:srcRect t="57254"/>
          <a:stretch/>
        </p:blipFill>
        <p:spPr bwMode="auto">
          <a:xfrm>
            <a:off x="294768" y="5157192"/>
            <a:ext cx="4282404" cy="13729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263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99392"/>
            <a:ext cx="8999984" cy="4525963"/>
          </a:xfrm>
        </p:spPr>
        <p:txBody>
          <a:bodyPr>
            <a:noAutofit/>
          </a:bodyPr>
          <a:lstStyle/>
          <a:p>
            <a:r>
              <a:rPr lang="ru-RU" sz="3600" dirty="0">
                <a:latin typeface="+mj-lt"/>
              </a:rPr>
              <a:t>П</a:t>
            </a:r>
            <a:r>
              <a:rPr lang="ru-RU" sz="3600" dirty="0" smtClean="0">
                <a:latin typeface="+mj-lt"/>
              </a:rPr>
              <a:t>одлинно </a:t>
            </a:r>
            <a:r>
              <a:rPr lang="ru-RU" sz="3600" dirty="0">
                <a:latin typeface="+mj-lt"/>
              </a:rPr>
              <a:t>типические характеры, которые проявляют себя в типических обстоятельствах. Герои помещены в привычное для них </a:t>
            </a:r>
            <a:r>
              <a:rPr lang="ru-RU" sz="3600" dirty="0" smtClean="0">
                <a:latin typeface="+mj-lt"/>
              </a:rPr>
              <a:t>окружение.</a:t>
            </a:r>
            <a:endParaRPr lang="ru-RU" sz="3600" dirty="0">
              <a:latin typeface="+mj-lt"/>
            </a:endParaRPr>
          </a:p>
          <a:p>
            <a:pPr lvl="0"/>
            <a:r>
              <a:rPr lang="ru-RU" sz="3600" dirty="0">
                <a:latin typeface="+mj-lt"/>
              </a:rPr>
              <a:t>Любовь героев лишена исключительности.</a:t>
            </a:r>
          </a:p>
          <a:p>
            <a:pPr lvl="0"/>
            <a:r>
              <a:rPr lang="ru-RU" sz="3600" dirty="0" smtClean="0">
                <a:latin typeface="+mj-lt"/>
              </a:rPr>
              <a:t>Анализируются не </a:t>
            </a:r>
            <a:r>
              <a:rPr lang="ru-RU" sz="3600" dirty="0">
                <a:latin typeface="+mj-lt"/>
              </a:rPr>
              <a:t>только внешние обстоятельства жизни героев, но и их внутренний мир.</a:t>
            </a:r>
          </a:p>
          <a:p>
            <a:pPr lvl="0"/>
            <a:r>
              <a:rPr lang="ru-RU" sz="3600" dirty="0" smtClean="0">
                <a:latin typeface="+mj-lt"/>
              </a:rPr>
              <a:t>Пушкин показывает Россию 20-х годов XIX века и поднимает важнейшие проблемы эпохи.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6876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363" y="0"/>
            <a:ext cx="890463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       </a:t>
            </a:r>
            <a:r>
              <a:rPr lang="ru-RU" sz="3200" dirty="0" smtClean="0"/>
              <a:t>Жанр </a:t>
            </a:r>
            <a:r>
              <a:rPr lang="ru-RU" sz="3200" b="1" dirty="0" smtClean="0"/>
              <a:t>– роман в стихах, </a:t>
            </a:r>
            <a:r>
              <a:rPr lang="ru-RU" sz="3200" dirty="0" smtClean="0"/>
              <a:t>то есть лиро-эпическое произведение.</a:t>
            </a:r>
            <a:r>
              <a:rPr lang="ru-RU" sz="2400" dirty="0" smtClean="0">
                <a:latin typeface="Bookman Old Style" pitchFamily="18" charset="0"/>
              </a:rPr>
              <a:t> </a:t>
            </a:r>
          </a:p>
          <a:p>
            <a:r>
              <a:rPr lang="ru-RU" sz="3200" dirty="0" smtClean="0"/>
              <a:t>Лиро-эпический </a:t>
            </a:r>
            <a:r>
              <a:rPr lang="ru-RU" sz="3200" dirty="0" smtClean="0"/>
              <a:t>жанр произведения предполагает переплетение двух сюжетов: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3200" dirty="0" smtClean="0"/>
              <a:t>эпического,  главные герои которого Онегин и Татьяна,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3200" dirty="0" smtClean="0"/>
              <a:t>лирического,  где главный герой – персонаж, именуемый Автором, т.е. лирический герой романа.</a:t>
            </a:r>
          </a:p>
          <a:p>
            <a:r>
              <a:rPr lang="ru-RU" sz="3200" dirty="0" smtClean="0"/>
              <a:t>      Онегин, Татьяна и Автор – центральные в образной системе произведения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542945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3600" b="1" dirty="0">
                <a:solidFill>
                  <a:srgbClr val="333333"/>
                </a:solidFill>
                <a:ea typeface="Times New Roman" panose="02020603050405020304" pitchFamily="18" charset="0"/>
              </a:rPr>
              <a:t>«Я теперь пишу не роман, а роман в стихах – дьявольская разница.» </a:t>
            </a:r>
            <a:r>
              <a:rPr lang="ru-RU" sz="3600" dirty="0">
                <a:solidFill>
                  <a:srgbClr val="333333"/>
                </a:solidFill>
                <a:ea typeface="Times New Roman" panose="02020603050405020304" pitchFamily="18" charset="0"/>
              </a:rPr>
              <a:t>(А. </a:t>
            </a:r>
            <a:r>
              <a:rPr lang="ru-RU" sz="3600" dirty="0" err="1">
                <a:solidFill>
                  <a:srgbClr val="333333"/>
                </a:solidFill>
                <a:ea typeface="Times New Roman" panose="02020603050405020304" pitchFamily="18" charset="0"/>
              </a:rPr>
              <a:t>С.Пушкин</a:t>
            </a:r>
            <a:r>
              <a:rPr lang="ru-RU" sz="3600" dirty="0">
                <a:solidFill>
                  <a:srgbClr val="333333"/>
                </a:solidFill>
                <a:ea typeface="Times New Roman" panose="02020603050405020304" pitchFamily="18" charset="0"/>
              </a:rPr>
              <a:t>)</a:t>
            </a:r>
            <a:endParaRPr lang="ru-RU" sz="36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14282" y="908050"/>
            <a:ext cx="4038600" cy="59499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Мой дядя самых честных правил,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Когда не в шутку занемог,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 уважать себя заставил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лучше выдумать не мог...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Его пример другим наука;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Но, боже мой, какая скука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больным сидеть и день и ночь,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отходя ни шагу прочь!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Какое низкое коварство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Полуживого забавлять,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Ему подушки поправлять,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Печально подносить лекарство...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Вздыхать и думать про себя: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«Когда же черт возьмет тебя!»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4859338" y="981075"/>
            <a:ext cx="4070380" cy="58769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Перекрестная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(тема)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2000" dirty="0" smtClean="0"/>
              <a:t>Парная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(развитие темы)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Кольцевая 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(развитие темы)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ru-RU" sz="2000" dirty="0"/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Заключительное двустишие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(итоговое осмысливание</a:t>
            </a:r>
            <a:r>
              <a:rPr lang="ru-RU" sz="1600" b="1" dirty="0" smtClean="0"/>
              <a:t>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48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0"/>
            <a:ext cx="6836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«Онегинская» строфа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14282" y="908050"/>
            <a:ext cx="4573742" cy="59499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Мой дядя самых честных правил, 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Когда не в шутку занемог,                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 уважать себя заставил                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лучше выдумать не мог...             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Его пример другим наука;               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Но, боже мой, какая скука               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больным сидеть и день и ночь,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отходя ни шагу прочь!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Какое низкое коварство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Полуживого забавлять,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Ему подушки поправлять,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Печально подносить лекарство...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Вздыхать и думать про себя: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«Когда же черт возьмет тебя!»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4859338" y="981075"/>
            <a:ext cx="4070380" cy="58769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Перекрестная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(тема)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Смежная 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(развитие темы)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Опоясывающая 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(развитие темы)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ru-RU" sz="2000" dirty="0"/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Заключительное двустишие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(итоговое осмысливание</a:t>
            </a:r>
            <a:r>
              <a:rPr lang="ru-RU" sz="1600" b="1" dirty="0" smtClean="0"/>
              <a:t>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5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016" y="1772816"/>
            <a:ext cx="8999984" cy="4525963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Реалистический роман</a:t>
            </a:r>
          </a:p>
          <a:p>
            <a:r>
              <a:rPr lang="ru-RU" sz="3600" b="1" i="1" dirty="0" smtClean="0"/>
              <a:t>Роман в стихах</a:t>
            </a:r>
          </a:p>
          <a:p>
            <a:r>
              <a:rPr lang="ru-RU" sz="3600" b="1" i="1" dirty="0" smtClean="0"/>
              <a:t>«</a:t>
            </a:r>
            <a:r>
              <a:rPr lang="ru-RU" sz="3600" b="1" i="1" dirty="0" err="1" smtClean="0"/>
              <a:t>Онегинская</a:t>
            </a:r>
            <a:r>
              <a:rPr lang="ru-RU" sz="3600" b="1" i="1" dirty="0" smtClean="0"/>
              <a:t> строфа»</a:t>
            </a:r>
            <a:endParaRPr lang="ru-RU" sz="36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69233" y="404664"/>
            <a:ext cx="811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+mj-lt"/>
              </a:rPr>
              <a:t>Новаторство романа «Евгений Онегин»</a:t>
            </a:r>
            <a:endParaRPr lang="ru-RU" sz="3600" b="1" dirty="0">
              <a:latin typeface="+mj-lt"/>
            </a:endParaRPr>
          </a:p>
        </p:txBody>
      </p:sp>
      <p:pic>
        <p:nvPicPr>
          <p:cNvPr id="4" name="Picture 2" descr="http://sngdaily.ru/uploads/posts/2010-10/1288191618_12eadbfc6b90671729f33ac68123ff384.jpeg"/>
          <p:cNvPicPr>
            <a:picLocks noChangeAspect="1" noChangeArrowheads="1"/>
          </p:cNvPicPr>
          <p:nvPr/>
        </p:nvPicPr>
        <p:blipFill rotWithShape="1">
          <a:blip r:embed="rId2" cstate="print"/>
          <a:srcRect t="57254"/>
          <a:stretch/>
        </p:blipFill>
        <p:spPr bwMode="auto">
          <a:xfrm>
            <a:off x="361604" y="4581127"/>
            <a:ext cx="5357710" cy="17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0573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мишен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14290"/>
            <a:ext cx="5429288" cy="6422732"/>
          </a:xfrm>
        </p:spPr>
      </p:pic>
      <p:sp>
        <p:nvSpPr>
          <p:cNvPr id="3074" name="AutoShape 2" descr="https://image-cdn.kazanexpress.ru/c2vilu27qr40do8ftie0/origina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72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dmin\Desktop\slide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10404" y="0"/>
            <a:ext cx="9225094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22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571481"/>
          <a:ext cx="8643999" cy="5911856"/>
        </p:xfrm>
        <a:graphic>
          <a:graphicData uri="http://schemas.openxmlformats.org/drawingml/2006/table">
            <a:tbl>
              <a:tblPr/>
              <a:tblGrid>
                <a:gridCol w="2881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13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13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2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Вопросы сравнения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Онегин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Автор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Отношение к мнению света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Отношение к женщинам и любви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Отношение к искусству, к театру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7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Отношение к труду, творчеству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7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Отношение к природе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Александр I приказывает генерал-губернатору Милорадовичу арестовать </a:t>
            </a:r>
            <a:r>
              <a:rPr lang="ru-RU" b="1" dirty="0" smtClean="0"/>
              <a:t>Пушкина.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/>
              <a:t>Пушкина направили в южные губернии под начальство генерала И.Н. </a:t>
            </a:r>
            <a:r>
              <a:rPr lang="ru-RU" b="1" dirty="0" err="1" smtClean="0"/>
              <a:t>Инзова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000768"/>
            <a:ext cx="428628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200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 середине мая 1820 г. Пушкин прибыл в </a:t>
            </a:r>
            <a:r>
              <a:rPr lang="ru-RU" b="1" dirty="0" err="1"/>
              <a:t>Екатеринослав</a:t>
            </a:r>
            <a:r>
              <a:rPr lang="ru-RU" dirty="0" smtClean="0"/>
              <a:t>.</a:t>
            </a:r>
          </a:p>
          <a:p>
            <a:r>
              <a:rPr lang="ru-RU" b="1" dirty="0"/>
              <a:t>Б</a:t>
            </a:r>
            <a:r>
              <a:rPr lang="ru-RU" b="1" dirty="0" smtClean="0"/>
              <a:t>олезнь Пушкина.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000768"/>
            <a:ext cx="428628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1592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sngdaily.ru/uploads/posts/2010-10/1288191618_12eadbfc6b90671729f33ac68123ff38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 </a:t>
            </a:r>
            <a:r>
              <a:rPr lang="ru-RU" b="1" dirty="0" smtClean="0"/>
              <a:t>Пушкин с </a:t>
            </a:r>
            <a:r>
              <a:rPr lang="ru-RU" b="1" dirty="0"/>
              <a:t>Раевскими едет на юг, на </a:t>
            </a:r>
            <a:r>
              <a:rPr lang="ru-RU" b="1" dirty="0" smtClean="0"/>
              <a:t>Кавказ (Железноводск, Пятигорск, Кисловодск).</a:t>
            </a:r>
          </a:p>
          <a:p>
            <a:r>
              <a:rPr lang="ru-RU" b="1" dirty="0"/>
              <a:t>Э</a:t>
            </a:r>
            <a:r>
              <a:rPr lang="ru-RU" b="1" dirty="0" smtClean="0"/>
              <a:t>пилог </a:t>
            </a:r>
            <a:r>
              <a:rPr lang="ru-RU" b="1" dirty="0"/>
              <a:t>к поэме «Руслан и Людмила» и добавления к шестой песне </a:t>
            </a:r>
            <a:r>
              <a:rPr lang="ru-RU" b="1" dirty="0" smtClean="0"/>
              <a:t>поэмы.</a:t>
            </a:r>
            <a:endParaRPr lang="ru-RU" dirty="0"/>
          </a:p>
          <a:p>
            <a:r>
              <a:rPr lang="ru-RU" b="1" dirty="0"/>
              <a:t>П</a:t>
            </a:r>
            <a:r>
              <a:rPr lang="ru-RU" b="1" dirty="0" smtClean="0"/>
              <a:t>робыли </a:t>
            </a:r>
            <a:r>
              <a:rPr lang="ru-RU" b="1" dirty="0"/>
              <a:t>до начала </a:t>
            </a:r>
            <a:r>
              <a:rPr lang="ru-RU" b="1" dirty="0" smtClean="0"/>
              <a:t>августа.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000768"/>
            <a:ext cx="428628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284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Крым (Керчь, Феодосия, Гурзуф, Бахчисарай, Симферополь).</a:t>
            </a:r>
          </a:p>
          <a:p>
            <a:r>
              <a:rPr lang="ru-RU" b="1" dirty="0"/>
              <a:t>П</a:t>
            </a:r>
            <a:r>
              <a:rPr lang="ru-RU" b="1" dirty="0" smtClean="0"/>
              <a:t>родолжил </a:t>
            </a:r>
            <a:r>
              <a:rPr lang="ru-RU" b="1" dirty="0"/>
              <a:t>работу над поэмой «Кавказский пленник», написал несколько лирических </a:t>
            </a:r>
            <a:r>
              <a:rPr lang="ru-RU" b="1" dirty="0" smtClean="0"/>
              <a:t>стихотворений</a:t>
            </a:r>
          </a:p>
          <a:p>
            <a:r>
              <a:rPr lang="ru-RU" b="1" dirty="0"/>
              <a:t>З</a:t>
            </a:r>
            <a:r>
              <a:rPr lang="ru-RU" b="1" dirty="0" smtClean="0"/>
              <a:t>амысел </a:t>
            </a:r>
            <a:r>
              <a:rPr lang="ru-RU" b="1" dirty="0"/>
              <a:t>поэмы «Бахчисарайский фонтан» и </a:t>
            </a:r>
            <a:r>
              <a:rPr lang="ru-RU" b="1" u="sng" dirty="0"/>
              <a:t>романа «Евгений Онегин»</a:t>
            </a:r>
            <a:r>
              <a:rPr lang="ru-RU" u="sng" dirty="0"/>
              <a:t>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000768"/>
            <a:ext cx="428628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342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Осенью 1820 г. Пушкин приехал </a:t>
            </a:r>
            <a:r>
              <a:rPr lang="ru-RU" b="1" dirty="0" smtClean="0"/>
              <a:t>в </a:t>
            </a:r>
            <a:r>
              <a:rPr lang="ru-RU" b="1" dirty="0"/>
              <a:t>Кишинев на новое место </a:t>
            </a:r>
            <a:r>
              <a:rPr lang="ru-RU" b="1" dirty="0" smtClean="0"/>
              <a:t>службы.</a:t>
            </a:r>
          </a:p>
          <a:p>
            <a:r>
              <a:rPr lang="ru-RU" b="1" dirty="0"/>
              <a:t>В</a:t>
            </a:r>
            <a:r>
              <a:rPr lang="ru-RU" b="1" dirty="0" smtClean="0"/>
              <a:t>стретился </a:t>
            </a:r>
            <a:r>
              <a:rPr lang="ru-RU" b="1" dirty="0"/>
              <a:t>с «первым декабристом» В.Ф. Раевским</a:t>
            </a:r>
            <a:r>
              <a:rPr lang="ru-RU" dirty="0"/>
              <a:t>.</a:t>
            </a:r>
          </a:p>
          <a:p>
            <a:r>
              <a:rPr lang="ru-RU" b="1" dirty="0" smtClean="0"/>
              <a:t>Вызов на дуэль.</a:t>
            </a:r>
          </a:p>
          <a:p>
            <a:r>
              <a:rPr lang="ru-RU" b="1" dirty="0"/>
              <a:t>Дуэль так и не </a:t>
            </a:r>
            <a:r>
              <a:rPr lang="ru-RU" b="1" dirty="0" smtClean="0"/>
              <a:t>состоялась</a:t>
            </a:r>
            <a:r>
              <a:rPr lang="ru-RU" dirty="0"/>
              <a:t>.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000768"/>
            <a:ext cx="428628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3307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Летом 1823 г. </a:t>
            </a:r>
            <a:r>
              <a:rPr lang="ru-RU" dirty="0"/>
              <a:t> </a:t>
            </a:r>
            <a:r>
              <a:rPr lang="ru-RU" b="1" dirty="0"/>
              <a:t>Пушкин переехал в Одессу, где продолжал службу под началом графа М.С. </a:t>
            </a:r>
            <a:r>
              <a:rPr lang="ru-RU" b="1" dirty="0" smtClean="0"/>
              <a:t>Воронцова.</a:t>
            </a:r>
          </a:p>
          <a:p>
            <a:r>
              <a:rPr lang="ru-RU" b="1" dirty="0"/>
              <a:t>С</a:t>
            </a:r>
            <a:r>
              <a:rPr lang="ru-RU" b="1" dirty="0" smtClean="0"/>
              <a:t>ложились </a:t>
            </a:r>
            <a:r>
              <a:rPr lang="ru-RU" b="1" dirty="0"/>
              <a:t>натянутые отношения</a:t>
            </a:r>
            <a:r>
              <a:rPr lang="ru-RU" dirty="0"/>
              <a:t>.  </a:t>
            </a:r>
            <a:endParaRPr lang="ru-RU" dirty="0" smtClean="0"/>
          </a:p>
          <a:p>
            <a:r>
              <a:rPr lang="ru-RU" b="1" dirty="0" smtClean="0"/>
              <a:t>В начале августа 1824 г. Пушкину </a:t>
            </a:r>
            <a:r>
              <a:rPr lang="ru-RU" b="1" dirty="0"/>
              <a:t>было предписано немедленно выехать в новую ссылку – село Михайловское Псковской </a:t>
            </a:r>
            <a:r>
              <a:rPr lang="ru-RU" b="1" dirty="0" smtClean="0"/>
              <a:t>губернии.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000768"/>
            <a:ext cx="428628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1989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4855" y="700927"/>
            <a:ext cx="9324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«Евгений Онегин» есть самое задушевное произведение </a:t>
            </a:r>
            <a:r>
              <a:rPr lang="ru-RU" sz="3600" b="1" dirty="0" err="1"/>
              <a:t>А.С.Пушкина</a:t>
            </a:r>
            <a:r>
              <a:rPr lang="ru-RU" sz="3600" b="1" dirty="0"/>
              <a:t>, самое любимое дитя его фантазии»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871025"/>
            <a:ext cx="58570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750"/>
              </a:spcAft>
            </a:pPr>
            <a:r>
              <a:rPr lang="ru-RU" sz="3600" b="1" dirty="0">
                <a:ea typeface="Times New Roman" panose="02020603050405020304" pitchFamily="18" charset="0"/>
              </a:rPr>
              <a:t>«Это лучшее мое творение»</a:t>
            </a:r>
            <a:endParaRPr lang="ru-RU" sz="3600" dirty="0"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01117" y="2639919"/>
            <a:ext cx="30013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>
                <a:ea typeface="Times New Roman" panose="02020603050405020304" pitchFamily="18" charset="0"/>
              </a:rPr>
              <a:t>В.Г.Белинский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9144" y="5012303"/>
            <a:ext cx="2479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>
                <a:ea typeface="Times New Roman" panose="02020603050405020304" pitchFamily="18" charset="0"/>
              </a:rPr>
              <a:t>А.С.Пушкин</a:t>
            </a:r>
            <a:endParaRPr lang="ru-RU" sz="3600" dirty="0"/>
          </a:p>
        </p:txBody>
      </p:sp>
      <p:pic>
        <p:nvPicPr>
          <p:cNvPr id="8" name="Picture 2" descr="http://sngdaily.ru/uploads/posts/2010-10/1288191618_12eadbfc6b90671729f33ac68123ff384.jpeg"/>
          <p:cNvPicPr>
            <a:picLocks noChangeAspect="1" noChangeArrowheads="1"/>
          </p:cNvPicPr>
          <p:nvPr/>
        </p:nvPicPr>
        <p:blipFill rotWithShape="1">
          <a:blip r:embed="rId2" cstate="print"/>
          <a:srcRect t="57254"/>
          <a:stretch/>
        </p:blipFill>
        <p:spPr bwMode="auto">
          <a:xfrm>
            <a:off x="294768" y="5157192"/>
            <a:ext cx="4282404" cy="13729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4768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136904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err="1" smtClean="0"/>
              <a:t>А.С.Пушкин</a:t>
            </a:r>
            <a:r>
              <a:rPr lang="ru-RU" sz="4000" dirty="0" smtClean="0"/>
              <a:t> </a:t>
            </a:r>
            <a:r>
              <a:rPr lang="ru-RU" sz="4000" b="1" dirty="0" smtClean="0"/>
              <a:t>«Евгений  Онегин» - новаторское произведение. История создания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20482" name="Picture 2" descr="http://im7-tub-ru.yandex.net/i?id=132785654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419872" cy="387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карта.jpg"/>
          <p:cNvPicPr>
            <a:picLocks noGrp="1" noChangeAspect="1"/>
          </p:cNvPicPr>
          <p:nvPr>
            <p:ph idx="1"/>
          </p:nvPr>
        </p:nvPicPr>
        <p:blipFill>
          <a:blip r:embed="rId2"/>
          <a:srcRect r="59549" b="42324"/>
          <a:stretch>
            <a:fillRect/>
          </a:stretch>
        </p:blipFill>
        <p:spPr>
          <a:xfrm>
            <a:off x="-142908" y="0"/>
            <a:ext cx="9286908" cy="6858000"/>
          </a:xfrm>
        </p:spPr>
      </p:pic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4000496" y="2357430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hlinkClick r:id="rId4" action="ppaction://hlinksldjump"/>
          </p:cNvPr>
          <p:cNvSpPr/>
          <p:nvPr/>
        </p:nvSpPr>
        <p:spPr>
          <a:xfrm>
            <a:off x="8215338" y="6143644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4714876" y="5214950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rId6" action="ppaction://hlinksldjump"/>
          </p:cNvPr>
          <p:cNvSpPr/>
          <p:nvPr/>
        </p:nvSpPr>
        <p:spPr>
          <a:xfrm>
            <a:off x="642910" y="371475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7" action="ppaction://hlinksldjump"/>
          </p:cNvPr>
          <p:cNvSpPr/>
          <p:nvPr/>
        </p:nvSpPr>
        <p:spPr>
          <a:xfrm>
            <a:off x="1714480" y="4214818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8" action="ppaction://hlinksldjump"/>
          </p:cNvPr>
          <p:cNvSpPr/>
          <p:nvPr/>
        </p:nvSpPr>
        <p:spPr>
          <a:xfrm>
            <a:off x="4643438" y="50004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9" action="ppaction://hlinkpres?slideindex=1&amp;slidetitle="/>
          </p:cNvPr>
          <p:cNvSpPr/>
          <p:nvPr/>
        </p:nvSpPr>
        <p:spPr>
          <a:xfrm>
            <a:off x="3428992" y="50004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9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310" y="54868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1823 </a:t>
            </a:r>
            <a:r>
              <a:rPr lang="ru-RU" sz="3600" b="1" dirty="0"/>
              <a:t>год 9 мая Кишинев – </a:t>
            </a:r>
            <a:r>
              <a:rPr lang="ru-RU" sz="3600" b="1" dirty="0" smtClean="0"/>
              <a:t>1830-й  </a:t>
            </a:r>
            <a:r>
              <a:rPr lang="ru-RU" sz="3600" b="1" dirty="0"/>
              <a:t>25 сентября </a:t>
            </a:r>
            <a:r>
              <a:rPr lang="ru-RU" sz="3600" b="1" dirty="0" smtClean="0"/>
              <a:t>Болдино</a:t>
            </a:r>
          </a:p>
          <a:p>
            <a:pPr marL="0" indent="0">
              <a:buNone/>
            </a:pPr>
            <a:r>
              <a:rPr lang="ru-RU" sz="3600" b="1" dirty="0" smtClean="0"/>
              <a:t>7 </a:t>
            </a:r>
            <a:r>
              <a:rPr lang="ru-RU" sz="3600" b="1" dirty="0"/>
              <a:t>лет 4 месяца 17 </a:t>
            </a:r>
            <a:r>
              <a:rPr lang="ru-RU" sz="3600" b="1" dirty="0" smtClean="0"/>
              <a:t>дней </a:t>
            </a:r>
          </a:p>
          <a:p>
            <a:pPr marL="0" indent="0">
              <a:buNone/>
            </a:pPr>
            <a:r>
              <a:rPr lang="ru-RU" sz="3600" b="1" dirty="0" smtClean="0"/>
              <a:t>«</a:t>
            </a:r>
            <a:r>
              <a:rPr lang="ru-RU" sz="3600" b="1" dirty="0"/>
              <a:t>П</a:t>
            </a:r>
            <a:r>
              <a:rPr lang="ru-RU" sz="3600" b="1" dirty="0" smtClean="0"/>
              <a:t>исьмо </a:t>
            </a:r>
            <a:r>
              <a:rPr lang="ru-RU" sz="3600" b="1" dirty="0"/>
              <a:t>Онегина» </a:t>
            </a:r>
            <a:r>
              <a:rPr lang="ru-RU" sz="3600" b="1" dirty="0" smtClean="0"/>
              <a:t>- 5 </a:t>
            </a:r>
            <a:r>
              <a:rPr lang="ru-RU" sz="3600" b="1" dirty="0"/>
              <a:t>октября 1831 </a:t>
            </a:r>
            <a:r>
              <a:rPr lang="ru-RU" sz="3600" b="1" dirty="0" smtClean="0"/>
              <a:t>года</a:t>
            </a:r>
          </a:p>
          <a:p>
            <a:pPr marL="0" indent="0">
              <a:buNone/>
            </a:pPr>
            <a:r>
              <a:rPr lang="ru-RU" sz="3600" b="1" dirty="0"/>
              <a:t>Время создания романа – май 1823 – октябрь 1831 года.</a:t>
            </a:r>
            <a:endParaRPr lang="ru-RU" sz="3600" dirty="0"/>
          </a:p>
        </p:txBody>
      </p:sp>
      <p:pic>
        <p:nvPicPr>
          <p:cNvPr id="4" name="Picture 2" descr="http://sngdaily.ru/uploads/posts/2010-10/1288191618_12eadbfc6b90671729f33ac68123ff384.jpeg"/>
          <p:cNvPicPr>
            <a:picLocks noChangeAspect="1" noChangeArrowheads="1"/>
          </p:cNvPicPr>
          <p:nvPr/>
        </p:nvPicPr>
        <p:blipFill rotWithShape="1">
          <a:blip r:embed="rId2" cstate="print"/>
          <a:srcRect t="57254"/>
          <a:stretch/>
        </p:blipFill>
        <p:spPr bwMode="auto">
          <a:xfrm>
            <a:off x="289596" y="4869160"/>
            <a:ext cx="4941374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5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5101"/>
            <a:ext cx="8856984" cy="6842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3600" dirty="0" err="1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А.С.Пушкин</a:t>
            </a:r>
            <a:r>
              <a:rPr lang="ru-RU" sz="36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писал: </a:t>
            </a:r>
            <a:r>
              <a:rPr lang="ru-RU" sz="3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«… </a:t>
            </a:r>
            <a:r>
              <a:rPr lang="ru-RU" sz="36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это – лучшее мое произведение».</a:t>
            </a:r>
            <a:r>
              <a:rPr lang="ru-RU" sz="3600" b="1" i="1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ru-RU" sz="3600" b="1" i="1" dirty="0" smtClean="0">
              <a:solidFill>
                <a:srgbClr val="333333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3600" b="1" dirty="0" smtClean="0">
                <a:latin typeface="+mj-lt"/>
                <a:ea typeface="Times New Roman" panose="02020603050405020304" pitchFamily="18" charset="0"/>
              </a:rPr>
              <a:t>«</a:t>
            </a:r>
            <a:r>
              <a:rPr lang="ru-RU" sz="3600" b="1" dirty="0">
                <a:latin typeface="+mj-lt"/>
                <a:ea typeface="Times New Roman" panose="02020603050405020304" pitchFamily="18" charset="0"/>
              </a:rPr>
              <a:t>Пишу его с упоением, что уже давно со мной не было».  </a:t>
            </a:r>
            <a:r>
              <a:rPr lang="ru-RU" sz="3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Но продолжал : </a:t>
            </a:r>
            <a:r>
              <a:rPr lang="ru-RU" sz="3600" b="1" dirty="0">
                <a:latin typeface="+mj-lt"/>
                <a:ea typeface="Times New Roman" panose="02020603050405020304" pitchFamily="18" charset="0"/>
              </a:rPr>
              <a:t>«О моей поэме нечего и думать… Если когда-нибудь и будет напечатана, то, верно, не в Москве и не в Петербурге… Не знаю, пустят ли бедного «Онегина» в небесное царствие печати; на всякий случай попробую …», «..Чтоб напечатать Онегина, я …готов хоть в петлю»,</a:t>
            </a:r>
            <a:r>
              <a:rPr lang="ru-RU" sz="36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</a:rPr>
              <a:t> - писал он в 1823 – 1824 годах Вяземскому, Бестужеву, </a:t>
            </a:r>
            <a:r>
              <a:rPr lang="ru-RU" sz="3600" dirty="0" err="1">
                <a:solidFill>
                  <a:srgbClr val="333333"/>
                </a:solidFill>
                <a:latin typeface="+mj-lt"/>
                <a:ea typeface="Times New Roman" panose="02020603050405020304" pitchFamily="18" charset="0"/>
              </a:rPr>
              <a:t>А.И.Тургеневу</a:t>
            </a:r>
            <a:r>
              <a:rPr lang="ru-RU" sz="36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ru-RU" sz="36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3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estua.net/userfiles/2766cc58f317fe916d241c7392d55c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5516" y="190159"/>
            <a:ext cx="871296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/>
              <a:t>Завершив работу над «Евгением Онегиным», поэт набросал общий план издания, отметив основные даты и «географию» работы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308089"/>
            <a:ext cx="81439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Часть первая Предисловие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I песнь - Хандра – Кишинёв, Одесса</a:t>
            </a:r>
            <a:br>
              <a:rPr lang="ru-RU" b="1" dirty="0" smtClean="0"/>
            </a:br>
            <a:r>
              <a:rPr lang="ru-RU" b="1" dirty="0" smtClean="0"/>
              <a:t>II – Поэт - Одесса 1824</a:t>
            </a:r>
            <a:br>
              <a:rPr lang="ru-RU" b="1" dirty="0" smtClean="0"/>
            </a:br>
            <a:r>
              <a:rPr lang="ru-RU" b="1" dirty="0" smtClean="0"/>
              <a:t>III – Барышня - Одесса, Михайловское 1824</a:t>
            </a:r>
          </a:p>
          <a:p>
            <a:r>
              <a:rPr lang="ru-RU" b="1" dirty="0" smtClean="0"/>
              <a:t>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Часть вторая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IV песнь - Деревня - Михайловское 1825</a:t>
            </a:r>
            <a:br>
              <a:rPr lang="ru-RU" b="1" dirty="0" smtClean="0"/>
            </a:br>
            <a:r>
              <a:rPr lang="ru-RU" b="1" dirty="0" smtClean="0"/>
              <a:t>V – Про </a:t>
            </a:r>
            <a:r>
              <a:rPr lang="ru-RU" b="1" dirty="0" err="1" smtClean="0"/>
              <a:t>имянины</a:t>
            </a:r>
            <a:r>
              <a:rPr lang="ru-RU" b="1" dirty="0" smtClean="0"/>
              <a:t> - Михайловское 1825,26</a:t>
            </a:r>
            <a:br>
              <a:rPr lang="ru-RU" b="1" dirty="0" smtClean="0"/>
            </a:br>
            <a:r>
              <a:rPr lang="ru-RU" b="1" dirty="0" smtClean="0"/>
              <a:t>VI – Поединок – Михайловское 1826</a:t>
            </a:r>
          </a:p>
          <a:p>
            <a:r>
              <a:rPr lang="ru-RU" b="1" dirty="0" smtClean="0"/>
              <a:t>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Часть третья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VII песнь - Москва - Михайловское, Петербург, Малинники,1827,28</a:t>
            </a:r>
            <a:br>
              <a:rPr lang="ru-RU" b="1" dirty="0" smtClean="0"/>
            </a:br>
            <a:r>
              <a:rPr lang="ru-RU" b="1" dirty="0" smtClean="0"/>
              <a:t>VIII – Странствие - Москва, Павловск 1829 Болдино</a:t>
            </a:r>
            <a:br>
              <a:rPr lang="ru-RU" b="1" dirty="0" smtClean="0"/>
            </a:br>
            <a:r>
              <a:rPr lang="ru-RU" b="1" dirty="0" smtClean="0"/>
              <a:t>IX – Большой свет – Болдино</a:t>
            </a:r>
          </a:p>
          <a:p>
            <a:r>
              <a:rPr lang="ru-RU" b="1" dirty="0" smtClean="0"/>
              <a:t>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Примечания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1823 год Кишинёв – 1830 год 25 сентября Болдино 26 сентября</a:t>
            </a:r>
          </a:p>
          <a:p>
            <a:r>
              <a:rPr lang="ru-RU" b="1" dirty="0" smtClean="0"/>
              <a:t>7 лет  4 месяца 17 дней</a:t>
            </a:r>
          </a:p>
          <a:p>
            <a:endParaRPr lang="ru-RU" b="1" dirty="0"/>
          </a:p>
          <a:p>
            <a:r>
              <a:rPr lang="ru-RU" b="1" dirty="0"/>
              <a:t>И жить торопится и чувствовать спешит. Князь Вяземский</a:t>
            </a:r>
          </a:p>
          <a:p>
            <a:r>
              <a:rPr lang="ru-RU" b="1" dirty="0"/>
              <a:t>7 лет 4 месяца 17 дней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252520" cy="240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Реализм </a:t>
            </a:r>
            <a:r>
              <a:rPr lang="ru-RU" dirty="0"/>
              <a:t>- литературное направление, стремящееся широко, многосторонне, правдиво отражать реальную жизнь. Изображение типических характеров в типических обстоятельствах.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354" y="2996952"/>
            <a:ext cx="9252520" cy="345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Роман </a:t>
            </a:r>
            <a:r>
              <a:rPr lang="ru-RU" sz="3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(франц. </a:t>
            </a:r>
            <a:r>
              <a:rPr lang="ru-RU" sz="32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ru-RU" sz="3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), литературный жанр, эпическое произведение большой формы, в котором повествование сосредоточено на судьбах отдельной личности в ее отношении к окружающему миру, на становлении, развитии ее характера и самосознания.</a:t>
            </a:r>
            <a:endParaRPr lang="ru-RU" sz="28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20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708</Words>
  <Application>Microsoft Office PowerPoint</Application>
  <PresentationFormat>Экран (4:3)</PresentationFormat>
  <Paragraphs>132</Paragraphs>
  <Slides>23</Slides>
  <Notes>0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 А.С.Пушкин «Евгений  Онегин» - новаторское произведение. История создания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102</cp:revision>
  <dcterms:created xsi:type="dcterms:W3CDTF">2013-10-24T16:32:08Z</dcterms:created>
  <dcterms:modified xsi:type="dcterms:W3CDTF">2022-11-28T09:45:53Z</dcterms:modified>
</cp:coreProperties>
</file>