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2BB600-0FEF-8481-1816-85D5E07A1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E4820C-1377-D035-2A1B-CCA490473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93A82B-1F1F-8F71-3FD0-AB2DBDD2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B83A5-CD44-453F-BC44-04C66EE2B04C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469481-EF16-6040-FE05-5E8EA8805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9B583F-4A3A-E1E1-888F-10F1E265F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902B-2B54-4C21-8BB6-BDEC2FA1C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15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6AC9C7-C4F4-17C7-0B0A-F911AA6DD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16526D-EB56-0D2B-FE84-64E7199FD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1C0A57-9AD9-50BD-2463-6A20DD853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B83A5-CD44-453F-BC44-04C66EE2B04C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5A6E7F-0308-5328-654B-E78BB2D78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593E9B-B351-2C51-7490-4F455A168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902B-2B54-4C21-8BB6-BDEC2FA1C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83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E60169-DA42-C3B9-66CD-C216754677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1550F8-02AF-972D-5B7E-360A47537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936EC4-BB66-9AF6-FF73-E4C171BB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B83A5-CD44-453F-BC44-04C66EE2B04C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4151DD-6DE4-2A59-09B2-79F977D50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262E3C-FB1B-AF38-E991-F5DD79FF1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902B-2B54-4C21-8BB6-BDEC2FA1C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78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96DD88-AB63-3054-0A2B-611B76C89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F6E5FD-EE1B-37FA-1294-D499191DE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0EF85D-6C5F-7885-F2B6-49B88C0A9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B83A5-CD44-453F-BC44-04C66EE2B04C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295250-2386-4F10-971B-D3E58C69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E0A528-79F8-3BFA-7B6D-3E3C18647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902B-2B54-4C21-8BB6-BDEC2FA1C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43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03A90E-E7D6-A3F5-3EAA-D9C03353D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9B12F3-D8BF-7C69-D63E-E983BADFA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237C61-3FD1-34B4-E430-4D93497A8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B83A5-CD44-453F-BC44-04C66EE2B04C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025762-8A58-3298-EA09-A748E281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A3A342-8AE5-384D-1ACC-832B799A2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902B-2B54-4C21-8BB6-BDEC2FA1C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799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3F8F0-94E8-BD18-EB6F-66596F4BE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FE1A16-DAA8-FFBE-BF2C-D70D38E89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8B7C6C-3578-0BF5-29EB-ED7252654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080071-CA15-BB10-0E1A-289076C3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B83A5-CD44-453F-BC44-04C66EE2B04C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5C0F1A-9CBA-2E0D-65C9-DE2576D71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F21F0-3613-4D90-8688-9685BF04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902B-2B54-4C21-8BB6-BDEC2FA1C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37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B4BD6F-BC6B-CFC8-BB7C-6224652EE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5AC4DE-3E14-FE37-6C81-52CB0ED2F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12FBA3-DB63-A81C-40CA-4E173EC65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8AC349-AC06-2C7D-AC8C-B51A42371F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83BA7A-BA8A-D07C-0431-9B6B5BD77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8ED9C1-240D-B9EF-BC15-1A4C5FF62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B83A5-CD44-453F-BC44-04C66EE2B04C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D16E51-9AD5-F46F-95C6-C0AC96688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8A1EAE1-F1BB-66F2-CD28-BE9C599F6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902B-2B54-4C21-8BB6-BDEC2FA1C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56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98866-52C2-9448-2EF7-41BED63FE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8C544F-DE4C-17C3-CEB0-757D5027C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B83A5-CD44-453F-BC44-04C66EE2B04C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259D86B-D724-16BF-C413-EE8C724F9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07A532-077B-C95C-1775-90E80AC4B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902B-2B54-4C21-8BB6-BDEC2FA1C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83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A946CD-895F-BA7C-3C11-65426FF0C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B83A5-CD44-453F-BC44-04C66EE2B04C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63EC38-84EA-9AF7-FA7E-9F6511D3F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F6107D-3DE5-077F-47A8-98AE79219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902B-2B54-4C21-8BB6-BDEC2FA1C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104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E90885-1788-DC1D-3423-C7A72B819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2E7D02-CF26-2E06-834E-F8865FB9A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6B0447-6816-6569-639C-22FA24E01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31548-ABA4-4250-C25F-CAE6B8B7D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B83A5-CD44-453F-BC44-04C66EE2B04C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4974EC-B6E0-630D-8C08-A5A0DE149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8DEE52-32E0-C6E1-8219-4DD584490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902B-2B54-4C21-8BB6-BDEC2FA1C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083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57895-7AE8-7599-AB53-38FBC877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8ABE193-FADB-5AD0-815B-5AEAC46879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116DA6-A705-CD82-B2E2-D353F286F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96520A-B8A7-6EC6-4505-6CFD7685E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B83A5-CD44-453F-BC44-04C66EE2B04C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13BB04-3199-38DA-14FA-9EBE49AAD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3CB71D-3A47-3D33-4AD1-5ABE7F705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902B-2B54-4C21-8BB6-BDEC2FA1C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3EF9C-414B-CC88-0FED-98E8C41A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7A5755-1B8C-870F-1ADF-9D9E96446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0EC654-34C2-6742-15ED-4FD8EDE032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B83A5-CD44-453F-BC44-04C66EE2B04C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711E99-CA70-CF97-9A9C-BEEFBA985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B6B913-EE49-C75E-2E8C-E59CCD92D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E902B-2B54-4C21-8BB6-BDEC2FA1C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46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18.jp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4D5616-FC41-281D-1D53-3EC66F4CE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06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5B806-3FA4-CBB2-E106-9E7228EF8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C235410-0D59-231B-0B6F-DCCEAC89C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0628AC-0D76-8217-E56A-577AD6E06D49}"/>
              </a:ext>
            </a:extLst>
          </p:cNvPr>
          <p:cNvSpPr txBox="1"/>
          <p:nvPr/>
        </p:nvSpPr>
        <p:spPr>
          <a:xfrm>
            <a:off x="662609" y="622853"/>
            <a:ext cx="852777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40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грибы она сердита</a:t>
            </a:r>
            <a:endParaRPr lang="ru-RU" sz="40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40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от злости ядовита</a:t>
            </a:r>
            <a:endParaRPr lang="ru-RU" sz="40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40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Вот лесная хулиганка</a:t>
            </a:r>
            <a:endParaRPr lang="ru-RU" sz="40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40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 </a:t>
            </a:r>
            <a:endParaRPr lang="ru-RU" sz="40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A35B9B7-0741-DD56-0592-BA842A07B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69704"/>
            <a:ext cx="5247861" cy="39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3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882EB-0485-D8A2-75AB-96A81CCC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64E21B4-A763-BD7F-AFDB-8FE65BDA0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70AE46-14CE-4286-E98C-0766A3625D1E}"/>
              </a:ext>
            </a:extLst>
          </p:cNvPr>
          <p:cNvSpPr txBox="1"/>
          <p:nvPr/>
        </p:nvSpPr>
        <p:spPr>
          <a:xfrm>
            <a:off x="357809" y="649357"/>
            <a:ext cx="8832573" cy="3488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44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Тесто быстро поднимают</a:t>
            </a:r>
            <a:endParaRPr lang="ru-RU" sz="44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44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Кто печёт- тот это знает,</a:t>
            </a:r>
            <a:endParaRPr lang="ru-RU" sz="44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44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Сохранить сухими можно</a:t>
            </a:r>
            <a:endParaRPr lang="ru-RU" sz="44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44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Догадались? Это</a:t>
            </a:r>
            <a:endParaRPr lang="ru-RU" sz="44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5F2932-C3D6-F875-475B-6C94CD496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2861"/>
            <a:ext cx="5437588" cy="362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9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647C1-A8E9-CA8D-F0F8-0F8218209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2D359D4-C41D-4126-62DB-CB5FFD4EC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014CF1-BDCE-7E76-2E1B-A9183892488B}"/>
              </a:ext>
            </a:extLst>
          </p:cNvPr>
          <p:cNvSpPr txBox="1"/>
          <p:nvPr/>
        </p:nvSpPr>
        <p:spPr>
          <a:xfrm>
            <a:off x="838199" y="365126"/>
            <a:ext cx="9750287" cy="204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60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цветок пахучий</a:t>
            </a:r>
            <a:endParaRPr lang="ru-RU" sz="60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60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Сел цветок летучий</a:t>
            </a:r>
            <a:endParaRPr lang="ru-RU" sz="60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8C8B23-38B6-F889-FEB4-0E2934578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22" y="2749826"/>
            <a:ext cx="6573078" cy="410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59EFD-E2B6-3E25-3A5D-4F441ADE0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496EB1D-9C59-9AA5-3769-8B9F5D0A8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B3C2E4-50C6-A91C-3D4D-D4E216B8152B}"/>
              </a:ext>
            </a:extLst>
          </p:cNvPr>
          <p:cNvSpPr txBox="1"/>
          <p:nvPr/>
        </p:nvSpPr>
        <p:spPr>
          <a:xfrm>
            <a:off x="715617" y="715618"/>
            <a:ext cx="10363200" cy="1672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4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Хоть капустой и прозвали</a:t>
            </a:r>
            <a:endParaRPr lang="ru-RU" sz="4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4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 на грядках не сажали</a:t>
            </a:r>
            <a:endParaRPr lang="ru-RU" sz="4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2D09BC-8312-89F8-456C-7DEEBDB19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8" y="2520809"/>
            <a:ext cx="7474226" cy="420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7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59EFD-E2B6-3E25-3A5D-4F441ADE0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496EB1D-9C59-9AA5-3769-8B9F5D0A8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4A99CA-3429-37FC-D69E-58EFBAC5715A}"/>
              </a:ext>
            </a:extLst>
          </p:cNvPr>
          <p:cNvSpPr txBox="1"/>
          <p:nvPr/>
        </p:nvSpPr>
        <p:spPr>
          <a:xfrm>
            <a:off x="569843" y="365126"/>
            <a:ext cx="9316279" cy="251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4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 за деревце такое</a:t>
            </a:r>
            <a:endParaRPr lang="ru-RU" sz="4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4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Всё от страха дрожит,</a:t>
            </a:r>
            <a:endParaRPr lang="ru-RU" sz="4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4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 не куда не бежит</a:t>
            </a:r>
            <a:endParaRPr lang="ru-RU" sz="4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4A75FA-AAF6-A056-D763-CED30F2BC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61" y="2823748"/>
            <a:ext cx="6030765" cy="403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59EFD-E2B6-3E25-3A5D-4F441ADE0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496EB1D-9C59-9AA5-3769-8B9F5D0A8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46F7BB-FBF7-2F78-01D7-C4B477CE9381}"/>
              </a:ext>
            </a:extLst>
          </p:cNvPr>
          <p:cNvSpPr txBox="1"/>
          <p:nvPr/>
        </p:nvSpPr>
        <p:spPr>
          <a:xfrm>
            <a:off x="424070" y="365125"/>
            <a:ext cx="876631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Хоть меня не видит глаз</a:t>
            </a:r>
          </a:p>
          <a:p>
            <a:pPr indent="450215" algn="just">
              <a:spcAft>
                <a:spcPts val="800"/>
              </a:spcAft>
            </a:pPr>
            <a:r>
              <a:rPr lang="ru-RU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Заразить могу я Вас</a:t>
            </a:r>
          </a:p>
          <a:p>
            <a:pPr indent="450215" algn="just">
              <a:spcAft>
                <a:spcPts val="800"/>
              </a:spcAft>
            </a:pPr>
            <a:r>
              <a:rPr lang="ru-RU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холерой, и ангиной</a:t>
            </a:r>
          </a:p>
          <a:p>
            <a:pPr indent="450215" algn="just">
              <a:spcAft>
                <a:spcPts val="800"/>
              </a:spcAft>
            </a:pPr>
            <a:r>
              <a:rPr lang="ru-RU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Насморком и скарлатиной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A8C700-DBD5-E94D-21A9-9684C21D8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729" y="3347736"/>
            <a:ext cx="5152049" cy="351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9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59EFD-E2B6-3E25-3A5D-4F441ADE0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496EB1D-9C59-9AA5-3769-8B9F5D0A8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694697-2B49-8132-F2F6-C8D2C95F3DAB}"/>
              </a:ext>
            </a:extLst>
          </p:cNvPr>
          <p:cNvSpPr txBox="1"/>
          <p:nvPr/>
        </p:nvSpPr>
        <p:spPr>
          <a:xfrm>
            <a:off x="318052" y="622853"/>
            <a:ext cx="887233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берёзе я расту</a:t>
            </a:r>
          </a:p>
          <a:p>
            <a:pPr indent="450215" algn="just">
              <a:spcAft>
                <a:spcPts val="800"/>
              </a:spcAft>
            </a:pPr>
            <a:r>
              <a:rPr lang="ru-RU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щажу её красу</a:t>
            </a:r>
          </a:p>
          <a:p>
            <a:pPr indent="450215" algn="just">
              <a:spcAft>
                <a:spcPts val="800"/>
              </a:spcAft>
            </a:pPr>
            <a:r>
              <a:rPr lang="ru-RU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Чахнет деревце, скрипит</a:t>
            </a:r>
          </a:p>
          <a:p>
            <a:pPr indent="450215" algn="just">
              <a:spcAft>
                <a:spcPts val="800"/>
              </a:spcAft>
            </a:pPr>
            <a:r>
              <a:rPr lang="ru-RU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Вот такой я паразит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657D21-0943-A0FD-881F-F58C31245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104" y="3138208"/>
            <a:ext cx="5035826" cy="352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59EFD-E2B6-3E25-3A5D-4F441ADE0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496EB1D-9C59-9AA5-3769-8B9F5D0A8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3BEA82-221F-EA77-DB20-52837E3AF08C}"/>
              </a:ext>
            </a:extLst>
          </p:cNvPr>
          <p:cNvSpPr txBox="1"/>
          <p:nvPr/>
        </p:nvSpPr>
        <p:spPr>
          <a:xfrm>
            <a:off x="980662" y="92075"/>
            <a:ext cx="108932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72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Станция «Математическая»</a:t>
            </a:r>
            <a:endParaRPr lang="ru-RU" sz="7200" dirty="0">
              <a:solidFill>
                <a:srgbClr val="00B050"/>
              </a:solidFill>
            </a:endParaRPr>
          </a:p>
        </p:txBody>
      </p:sp>
      <p:pic>
        <p:nvPicPr>
          <p:cNvPr id="4" name="142334266">
            <a:hlinkClick r:id="" action="ppaction://media"/>
            <a:extLst>
              <a:ext uri="{FF2B5EF4-FFF2-40B4-BE49-F238E27FC236}">
                <a16:creationId xmlns:a16="http://schemas.microsoft.com/office/drawing/2014/main" id="{F76245E7-4291-87FC-A5DB-F82762CD5F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8F5A16-2AC0-782D-60E2-AC7E391F2B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305" y="2328192"/>
            <a:ext cx="4505739" cy="450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6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EB8AD-D985-D451-7D60-6FEEC612A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D2C4C09-BABD-DB21-818C-749B5E289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0DF2A1-DDE5-6E80-171D-F6E70B96A798}"/>
              </a:ext>
            </a:extLst>
          </p:cNvPr>
          <p:cNvSpPr txBox="1"/>
          <p:nvPr/>
        </p:nvSpPr>
        <p:spPr>
          <a:xfrm>
            <a:off x="198783" y="198783"/>
            <a:ext cx="12192000" cy="6206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Каким будет увеличение микроскопа, если увеличение линзы окуляра ×7, а линзы объектива ×40?</a:t>
            </a:r>
          </a:p>
          <a:p>
            <a:pPr>
              <a:spcAft>
                <a:spcPts val="800"/>
              </a:spcAft>
            </a:pPr>
            <a:r>
              <a:rPr lang="ru-RU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Марии необходимо сделать рисунки разных по форме клеток. Для успеш­но­го вы­пол­не­ния ис­сле­до­ва­ния ей не­об­хо­дим мик­ро­скоп с уве­ли­че­ни­ем, рав­ным ×140. У неё есть окуляр, да­ю­щий уве­ли­че­ние в 7 раз (×7). Какое уве­ли­че­ние объектива ей не­об­хо­ди­мо?</a:t>
            </a:r>
          </a:p>
          <a:p>
            <a:pPr>
              <a:spcAft>
                <a:spcPts val="800"/>
              </a:spcAft>
            </a:pPr>
            <a:r>
              <a:rPr lang="ru-RU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Ни­ко­лаю не­об­хо­ди­мо изу­чить стро­е­ние рас­ти­тель­ной клет­ки. Для успеш­но­го вы­пол­не­ния ис­сле­до­ва­ния ему не­об­хо­дим мик­ро­скоп с уве­ли­че­ни­ем, рав­ным ×200. У него есть объ­ек­тив, да­ю­щий уве­ли­че­ние в 20 раз (×20). Какое уве­ли­че­ние оку­ля­ра ему не­об­хо­ди­мо?</a:t>
            </a:r>
          </a:p>
        </p:txBody>
      </p:sp>
    </p:spTree>
    <p:extLst>
      <p:ext uri="{BB962C8B-B14F-4D97-AF65-F5344CB8AC3E}">
        <p14:creationId xmlns:p14="http://schemas.microsoft.com/office/powerpoint/2010/main" val="812949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EB8AD-D985-D451-7D60-6FEEC612A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D2C4C09-BABD-DB21-818C-749B5E289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CB18D-AEDA-78CD-CD15-25FB02355A06}"/>
              </a:ext>
            </a:extLst>
          </p:cNvPr>
          <p:cNvSpPr txBox="1"/>
          <p:nvPr/>
        </p:nvSpPr>
        <p:spPr>
          <a:xfrm>
            <a:off x="3856382" y="145774"/>
            <a:ext cx="79049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spcAft>
                <a:spcPts val="800"/>
              </a:spcAft>
            </a:pPr>
            <a:r>
              <a:rPr lang="ru-RU" sz="72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Станция «Колдовская»</a:t>
            </a:r>
            <a:endParaRPr lang="ru-RU" sz="7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142334266">
            <a:hlinkClick r:id="" action="ppaction://media"/>
            <a:extLst>
              <a:ext uri="{FF2B5EF4-FFF2-40B4-BE49-F238E27FC236}">
                <a16:creationId xmlns:a16="http://schemas.microsoft.com/office/drawing/2014/main" id="{711B9E1F-CC73-5D18-CFD4-C067BC529D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499EC0-B826-003E-BA2F-AA5B5BBC26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5" y="2244910"/>
            <a:ext cx="4646619" cy="45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615C2-5CBE-B6DE-476F-52EBB099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9067E9E-10DE-22F0-380F-649313A0F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2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24B283-3E8F-C06D-979E-F6DE335CF021}"/>
              </a:ext>
            </a:extLst>
          </p:cNvPr>
          <p:cNvSpPr txBox="1"/>
          <p:nvPr/>
        </p:nvSpPr>
        <p:spPr>
          <a:xfrm>
            <a:off x="543340" y="7662"/>
            <a:ext cx="11648660" cy="8135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spcAft>
                <a:spcPts val="800"/>
              </a:spcAft>
            </a:pPr>
            <a:r>
              <a:rPr lang="ru-RU" sz="6000" dirty="0">
                <a:solidFill>
                  <a:srgbClr val="0070C0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Повторим определения</a:t>
            </a:r>
          </a:p>
          <a:p>
            <a:pPr marL="742950" indent="-742950">
              <a:spcAft>
                <a:spcPts val="800"/>
              </a:spcAft>
              <a:buAutoNum type="arabicPeriod"/>
            </a:pPr>
            <a:r>
              <a:rPr lang="ru-RU" sz="4400" dirty="0">
                <a:solidFill>
                  <a:srgbClr val="C0000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Ботаника               2. Экология</a:t>
            </a:r>
          </a:p>
          <a:p>
            <a:pPr>
              <a:spcAft>
                <a:spcPts val="800"/>
              </a:spcAft>
            </a:pPr>
            <a:r>
              <a:rPr lang="ru-RU" sz="4400" dirty="0">
                <a:solidFill>
                  <a:srgbClr val="C00000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3. Наблюдение          4. Дыхание</a:t>
            </a:r>
          </a:p>
          <a:p>
            <a:pPr>
              <a:spcAft>
                <a:spcPts val="800"/>
              </a:spcAft>
            </a:pPr>
            <a:r>
              <a:rPr lang="ru-RU" sz="4400" dirty="0">
                <a:solidFill>
                  <a:srgbClr val="C0000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5. Раздражимость     6. Вид</a:t>
            </a:r>
          </a:p>
          <a:p>
            <a:pPr>
              <a:spcAft>
                <a:spcPts val="800"/>
              </a:spcAft>
            </a:pPr>
            <a:r>
              <a:rPr lang="ru-RU" sz="4400" dirty="0">
                <a:solidFill>
                  <a:srgbClr val="C00000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7. Эксперимент         8. Царство</a:t>
            </a:r>
          </a:p>
          <a:p>
            <a:pPr>
              <a:spcAft>
                <a:spcPts val="800"/>
              </a:spcAft>
            </a:pPr>
            <a:r>
              <a:rPr lang="ru-RU" sz="4400" dirty="0">
                <a:solidFill>
                  <a:srgbClr val="C0000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9. Среда обитания    10. Классификация</a:t>
            </a:r>
            <a:endParaRPr lang="ru-RU" sz="4400" dirty="0">
              <a:solidFill>
                <a:srgbClr val="C00000"/>
              </a:solidFill>
              <a:effectLst/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endParaRPr>
          </a:p>
          <a:p>
            <a:pPr indent="450215" algn="just">
              <a:spcAft>
                <a:spcPts val="800"/>
              </a:spcAft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32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endParaRPr lang="ru-RU" sz="4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62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EB8AD-D985-D451-7D60-6FEEC612A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D2C4C09-BABD-DB21-818C-749B5E289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BA0765-F1E4-D039-78C6-491A28861B86}"/>
              </a:ext>
            </a:extLst>
          </p:cNvPr>
          <p:cNvSpPr txBox="1"/>
          <p:nvPr/>
        </p:nvSpPr>
        <p:spPr>
          <a:xfrm>
            <a:off x="1126435" y="503583"/>
            <a:ext cx="806394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Разгадайте животных и определите среду их обитания.</a:t>
            </a:r>
            <a:endParaRPr lang="ru-RU" sz="4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ru-RU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1). </a:t>
            </a:r>
            <a:r>
              <a:rPr lang="ru-RU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Нфильде</a:t>
            </a:r>
            <a:r>
              <a:rPr lang="ru-RU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              </a:t>
            </a:r>
          </a:p>
          <a:p>
            <a:pPr>
              <a:spcAft>
                <a:spcPts val="800"/>
              </a:spcAft>
            </a:pPr>
            <a:r>
              <a:rPr lang="ru-RU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2). </a:t>
            </a:r>
            <a:r>
              <a:rPr lang="ru-RU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Яшкагул</a:t>
            </a:r>
            <a:r>
              <a:rPr lang="ru-RU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</a:p>
          <a:p>
            <a:pPr>
              <a:spcAft>
                <a:spcPts val="800"/>
              </a:spcAft>
            </a:pPr>
            <a:r>
              <a:rPr lang="ru-RU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3). </a:t>
            </a:r>
            <a:r>
              <a:rPr lang="ru-RU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Ждедовой</a:t>
            </a:r>
            <a:r>
              <a:rPr lang="ru-RU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вьрче</a:t>
            </a:r>
            <a:endParaRPr lang="ru-RU" sz="40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ru-RU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4).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Ghk</a:t>
            </a:r>
            <a:r>
              <a:rPr lang="ru-RU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uo</a:t>
            </a:r>
            <a:r>
              <a:rPr lang="ru-RU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jky</a:t>
            </a:r>
            <a:r>
              <a:rPr lang="ru-RU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</a:t>
            </a:r>
            <a:r>
              <a:rPr lang="ru-RU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</a:t>
            </a:r>
            <a:r>
              <a:rPr lang="ru-RU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bdm</a:t>
            </a:r>
            <a:r>
              <a:rPr lang="ru-RU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</a:p>
          <a:p>
            <a:pPr>
              <a:spcAft>
                <a:spcPts val="800"/>
              </a:spcAft>
            </a:pPr>
            <a:r>
              <a:rPr lang="ru-RU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5). </a:t>
            </a:r>
            <a:r>
              <a:rPr lang="ru-RU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Заумед</a:t>
            </a:r>
            <a:r>
              <a:rPr lang="ru-RU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</a:p>
          <a:p>
            <a:pPr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025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6D248-2C3A-B721-E3B7-97927B2E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67936B8-B06B-D46E-0529-F83916F98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15509F-97C1-CE6A-98BB-E93E6184B3B6}"/>
              </a:ext>
            </a:extLst>
          </p:cNvPr>
          <p:cNvSpPr txBox="1"/>
          <p:nvPr/>
        </p:nvSpPr>
        <p:spPr>
          <a:xfrm>
            <a:off x="556591" y="365125"/>
            <a:ext cx="106812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spcAft>
                <a:spcPts val="800"/>
              </a:spcAft>
            </a:pPr>
            <a:r>
              <a:rPr lang="ru-RU" sz="60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Станция «</a:t>
            </a:r>
            <a:r>
              <a:rPr lang="ru-RU" sz="60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Перепутаница</a:t>
            </a:r>
            <a:r>
              <a:rPr lang="ru-RU" sz="60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6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D801A1-527A-57ED-1BE1-CD0480B0FF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2534478"/>
            <a:ext cx="5764696" cy="4323522"/>
          </a:xfrm>
          <a:prstGeom prst="rect">
            <a:avLst/>
          </a:prstGeom>
        </p:spPr>
      </p:pic>
      <p:pic>
        <p:nvPicPr>
          <p:cNvPr id="10" name="142334266">
            <a:hlinkClick r:id="" action="ppaction://media"/>
            <a:extLst>
              <a:ext uri="{FF2B5EF4-FFF2-40B4-BE49-F238E27FC236}">
                <a16:creationId xmlns:a16="http://schemas.microsoft.com/office/drawing/2014/main" id="{F38853D4-6A98-70E0-9575-F259E59006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C63D1-3F99-C171-CF0E-480B8012F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617FA04-1E58-F1A7-6F89-FF1AD682E0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DE0176-7286-446E-F516-3FBED7E23FC5}"/>
              </a:ext>
            </a:extLst>
          </p:cNvPr>
          <p:cNvSpPr txBox="1"/>
          <p:nvPr/>
        </p:nvSpPr>
        <p:spPr>
          <a:xfrm>
            <a:off x="344557" y="92766"/>
            <a:ext cx="11396869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575"/>
              </a:spcBef>
            </a:pPr>
            <a:r>
              <a:rPr lang="ru-RU" sz="32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уроке мы изучали тему «Разнообразие живых организмов» Мне очень понравилась эта тема, я узнала, что все живые организмы делятся на 6 царств: Растения, Животные, Бактерии, Вирусы, Грибы и Насекомые. Например, майский жук относится к царству Насекомые. Также я узнала, что Растения очень нужны человеку, потому что при дыхании выделяют кислород. Растения вообще удивительные организмы, в отличие от животных они растут всю жизнь и не двигаются, да им это и не нужно, потому что они делают пищу сами. А к царству вирусы относятся организмы, состоящие из маленьких клеточек, приносящие вред человеку. Очень люблю царство Грибы. За грибами мы ходим в лес, все они съедобные и полезные для человека.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372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C63D1-3F99-C171-CF0E-480B8012F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617FA04-1E58-F1A7-6F89-FF1AD682E0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DE0176-7286-446E-F516-3FBED7E23FC5}"/>
              </a:ext>
            </a:extLst>
          </p:cNvPr>
          <p:cNvSpPr txBox="1"/>
          <p:nvPr/>
        </p:nvSpPr>
        <p:spPr>
          <a:xfrm>
            <a:off x="344557" y="92766"/>
            <a:ext cx="11396869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575"/>
              </a:spcBef>
            </a:pPr>
            <a:r>
              <a:rPr lang="ru-RU" sz="32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уроке мы изучали тему «Разнообразие живых организмов» Мне очень понравилась эта тема, я узнала, что все живые организмы делятся на </a:t>
            </a:r>
            <a:r>
              <a:rPr lang="ru-RU" sz="32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 царств: Растения, Животные, Бактерии, Вирусы, Грибы и Насекомые. </a:t>
            </a:r>
            <a:r>
              <a:rPr lang="ru-RU" sz="32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Например, майский жук относится к </a:t>
            </a:r>
            <a:r>
              <a:rPr lang="ru-RU" sz="32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царству Насекомые. </a:t>
            </a:r>
            <a:r>
              <a:rPr lang="ru-RU" sz="32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Также я узнала, что Растения очень нужны человеку, потому что при дыхании выделяют </a:t>
            </a:r>
            <a:r>
              <a:rPr lang="ru-RU" sz="32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кислород.</a:t>
            </a:r>
            <a:r>
              <a:rPr lang="ru-RU" sz="32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Растения вообще удивительные организмы, в отличие от животных они растут всю жизнь и не двигаются, да им это и не нужно, потому что они делают пищу сами. А </a:t>
            </a:r>
            <a:r>
              <a:rPr lang="ru-RU" sz="32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царству вирусы </a:t>
            </a:r>
            <a:r>
              <a:rPr lang="ru-RU" sz="32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относятся организмы, состоящие из </a:t>
            </a:r>
            <a:r>
              <a:rPr lang="ru-RU" sz="32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маленьких клеточек, </a:t>
            </a:r>
            <a:r>
              <a:rPr lang="ru-RU" sz="32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приносящие вред человеку. Очень люблю царство Грибы. За грибами мы ходим в лес, </a:t>
            </a:r>
            <a:r>
              <a:rPr lang="ru-RU" sz="32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 они съедобные и полезные для человека.</a:t>
            </a:r>
            <a:endParaRPr lang="ru-RU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106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D85AA-ABA1-0F03-7112-F0857A70C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1893A63-66A8-B887-B7BD-F7F3C941E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5BB8F7-F938-256A-DDCE-F419121891CC}"/>
              </a:ext>
            </a:extLst>
          </p:cNvPr>
          <p:cNvSpPr txBox="1"/>
          <p:nvPr/>
        </p:nvSpPr>
        <p:spPr>
          <a:xfrm>
            <a:off x="838200" y="503583"/>
            <a:ext cx="72191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spcAft>
                <a:spcPts val="800"/>
              </a:spcAft>
            </a:pPr>
            <a:r>
              <a:rPr lang="ru-RU" sz="72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Станция «Школа»</a:t>
            </a:r>
            <a:endParaRPr lang="ru-RU" sz="7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142334266">
            <a:hlinkClick r:id="" action="ppaction://media"/>
            <a:extLst>
              <a:ext uri="{FF2B5EF4-FFF2-40B4-BE49-F238E27FC236}">
                <a16:creationId xmlns:a16="http://schemas.microsoft.com/office/drawing/2014/main" id="{C49183AB-E294-09F3-63F8-74561AB167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091925-3993-B274-891D-C03C28A375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08" y="2651842"/>
            <a:ext cx="6311701" cy="420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8BF5E-2405-E0AF-434C-2FA12F95D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6DC68EF-1CE1-49DF-8DEB-07F0B7C84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1B9083-713F-5905-B6E8-16A6941C235C}"/>
              </a:ext>
            </a:extLst>
          </p:cNvPr>
          <p:cNvSpPr txBox="1"/>
          <p:nvPr/>
        </p:nvSpPr>
        <p:spPr>
          <a:xfrm>
            <a:off x="304800" y="251791"/>
            <a:ext cx="11887199" cy="5981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spcAft>
                <a:spcPts val="800"/>
              </a:spcAft>
            </a:pPr>
            <a:r>
              <a:rPr lang="ru-RU" sz="48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Объедини понятия</a:t>
            </a:r>
          </a:p>
          <a:p>
            <a:pPr marL="742950" indent="-742950">
              <a:spcAft>
                <a:spcPts val="800"/>
              </a:spcAft>
              <a:buAutoNum type="arabicPeriod"/>
            </a:pPr>
            <a:r>
              <a:rPr lang="ru-RU" sz="44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Анатомия, зоология, генетика, ботаника</a:t>
            </a:r>
          </a:p>
          <a:p>
            <a:pPr marL="742950" indent="-742950">
              <a:spcAft>
                <a:spcPts val="800"/>
              </a:spcAft>
              <a:buAutoNum type="arabicPeriod"/>
            </a:pPr>
            <a:r>
              <a:rPr lang="ru-RU" sz="44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Рост, дыхание, питание, выделение</a:t>
            </a:r>
          </a:p>
          <a:p>
            <a:pPr marL="742950" indent="-742950">
              <a:spcAft>
                <a:spcPts val="800"/>
              </a:spcAft>
              <a:buAutoNum type="arabicPeriod"/>
            </a:pPr>
            <a:r>
              <a:rPr lang="ru-RU" sz="44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Измерение, наблюдение, опыт, сравнение</a:t>
            </a:r>
          </a:p>
          <a:p>
            <a:pPr marL="742950" indent="-742950">
              <a:spcAft>
                <a:spcPts val="800"/>
              </a:spcAft>
              <a:buAutoNum type="arabicPeriod"/>
            </a:pPr>
            <a:r>
              <a:rPr lang="ru-RU" sz="44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Линейка, секундомер, термометр, весы</a:t>
            </a:r>
            <a:endParaRPr lang="ru-RU" sz="4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16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FB640-CB4E-54E1-A8A3-710BC5E44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28B22E-CEEF-F62B-D122-5DDCC4758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D8606E-7CC0-46A0-6134-AA1DF3FAB42D}"/>
              </a:ext>
            </a:extLst>
          </p:cNvPr>
          <p:cNvSpPr txBox="1"/>
          <p:nvPr/>
        </p:nvSpPr>
        <p:spPr>
          <a:xfrm>
            <a:off x="1364974" y="365125"/>
            <a:ext cx="67586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72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Станция «Научная»</a:t>
            </a:r>
            <a:endParaRPr lang="ru-RU" sz="7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142334266">
            <a:hlinkClick r:id="" action="ppaction://media"/>
            <a:extLst>
              <a:ext uri="{FF2B5EF4-FFF2-40B4-BE49-F238E27FC236}">
                <a16:creationId xmlns:a16="http://schemas.microsoft.com/office/drawing/2014/main" id="{16535E28-FFB9-799D-4634-A13F84A669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3C4329-E3A1-FCD4-62A4-6F5E60F1DF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258" y="2168041"/>
            <a:ext cx="4030600" cy="432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2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D6531-4EDA-448F-1F6C-96EEBF6A6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56D2035-4AE6-A95B-389B-28A828014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535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9E28D3-08C0-8EE9-6D3F-0DB88B8466AA}"/>
              </a:ext>
            </a:extLst>
          </p:cNvPr>
          <p:cNvSpPr txBox="1"/>
          <p:nvPr/>
        </p:nvSpPr>
        <p:spPr>
          <a:xfrm>
            <a:off x="556591" y="365126"/>
            <a:ext cx="1129085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75"/>
              </a:spcAft>
            </a:pPr>
            <a:r>
              <a:rPr lang="ru-RU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Найдите соответствие между методом изучения природы и описанием метода.</a:t>
            </a:r>
            <a:endParaRPr lang="ru-RU" sz="4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0A19FFFE-8697-59DA-9C3A-69A957249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466180"/>
              </p:ext>
            </p:extLst>
          </p:nvPr>
        </p:nvGraphicFramePr>
        <p:xfrm>
          <a:off x="225286" y="1948071"/>
          <a:ext cx="11966714" cy="4544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3357">
                  <a:extLst>
                    <a:ext uri="{9D8B030D-6E8A-4147-A177-3AD203B41FA5}">
                      <a16:colId xmlns:a16="http://schemas.microsoft.com/office/drawing/2014/main" val="4208726079"/>
                    </a:ext>
                  </a:extLst>
                </a:gridCol>
                <a:gridCol w="5983357">
                  <a:extLst>
                    <a:ext uri="{9D8B030D-6E8A-4147-A177-3AD203B41FA5}">
                      <a16:colId xmlns:a16="http://schemas.microsoft.com/office/drawing/2014/main" val="3376241468"/>
                    </a:ext>
                  </a:extLst>
                </a:gridCol>
              </a:tblGrid>
              <a:tr h="7844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3200" dirty="0">
                          <a:solidFill>
                            <a:srgbClr val="C00000"/>
                          </a:solidFill>
                          <a:effectLst/>
                        </a:rPr>
                        <a:t>Метод изучения природы</a:t>
                      </a:r>
                      <a:endParaRPr lang="ru-RU" sz="3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</a:rPr>
                        <a:t>Описание метода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320634"/>
                  </a:ext>
                </a:extLst>
              </a:tr>
              <a:tr h="3760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3600" dirty="0">
                          <a:solidFill>
                            <a:srgbClr val="C00000"/>
                          </a:solidFill>
                          <a:effectLst/>
                        </a:rPr>
                        <a:t>А. </a:t>
                      </a:r>
                      <a:r>
                        <a:rPr lang="ru-RU" sz="3200" dirty="0">
                          <a:solidFill>
                            <a:srgbClr val="C00000"/>
                          </a:solidFill>
                          <a:effectLst/>
                        </a:rPr>
                        <a:t>Измерение</a:t>
                      </a:r>
                      <a:br>
                        <a:rPr lang="ru-RU" sz="3200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ru-RU" sz="3200" dirty="0">
                          <a:solidFill>
                            <a:srgbClr val="C00000"/>
                          </a:solidFill>
                          <a:effectLst/>
                        </a:rPr>
                        <a:t>Б. Описание</a:t>
                      </a:r>
                      <a:br>
                        <a:rPr lang="ru-RU" sz="3200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ru-RU" sz="3200" dirty="0">
                          <a:solidFill>
                            <a:srgbClr val="C00000"/>
                          </a:solidFill>
                          <a:effectLst/>
                        </a:rPr>
                        <a:t>В. Наблюдение</a:t>
                      </a:r>
                      <a:br>
                        <a:rPr lang="ru-RU" sz="3200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ru-RU" sz="3200" dirty="0">
                          <a:solidFill>
                            <a:srgbClr val="C00000"/>
                          </a:solidFill>
                          <a:effectLst/>
                        </a:rPr>
                        <a:t>Г. Сравнение</a:t>
                      </a:r>
                      <a:br>
                        <a:rPr lang="ru-RU" sz="3200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ru-RU" sz="3200" dirty="0">
                          <a:solidFill>
                            <a:srgbClr val="C00000"/>
                          </a:solidFill>
                          <a:effectLst/>
                        </a:rPr>
                        <a:t>Д. Эксперимент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3200" dirty="0">
                          <a:solidFill>
                            <a:srgbClr val="C00000"/>
                          </a:solidFill>
                          <a:effectLst/>
                        </a:rPr>
                        <a:t>Е. Классификация</a:t>
                      </a:r>
                      <a:endParaRPr lang="ru-RU" sz="3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1. Предложение скворцам на выбор разных вариантов скворечников</a:t>
                      </a:r>
                      <a:b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2. Поведение дельфинов в океанариуме, выполнение разных трюков</a:t>
                      </a:r>
                      <a:b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3. Яйца курицы и цесарки отличаются по форме и размерам.</a:t>
                      </a:r>
                      <a:b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4. Изучение ширины и высоты муравейника</a:t>
                      </a:r>
                      <a:b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5. Записи в полевом дневнике, синица ест несолёное сало.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6 Распределение животных по группам.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504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780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A06F82-C821-DBEE-C545-5850713BC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12B9539-2EEE-CDB3-366B-15031A642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51D3D9-E437-27E1-0223-48A4A9982DD8}"/>
              </a:ext>
            </a:extLst>
          </p:cNvPr>
          <p:cNvSpPr txBox="1"/>
          <p:nvPr/>
        </p:nvSpPr>
        <p:spPr>
          <a:xfrm>
            <a:off x="450574" y="569844"/>
            <a:ext cx="65863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spcAft>
                <a:spcPts val="800"/>
              </a:spcAft>
            </a:pPr>
            <a:r>
              <a:rPr lang="ru-RU" sz="80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Станция «</a:t>
            </a:r>
            <a:r>
              <a:rPr lang="ru-RU" sz="8000" b="1" i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Загадкина</a:t>
            </a:r>
            <a:r>
              <a:rPr lang="ru-RU" sz="80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80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142334266">
            <a:hlinkClick r:id="" action="ppaction://media"/>
            <a:extLst>
              <a:ext uri="{FF2B5EF4-FFF2-40B4-BE49-F238E27FC236}">
                <a16:creationId xmlns:a16="http://schemas.microsoft.com/office/drawing/2014/main" id="{08569553-D0F8-5A5F-26C6-CF717890ED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D906E8C-F060-39BE-6249-E157E9F07F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39" y="1939510"/>
            <a:ext cx="3282029" cy="491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7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731C9-9F1B-F2E5-6288-901AE5C62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D025983-A444-DE85-36CE-761A87B23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2BCFFC-4AE1-5D67-930C-1753B4B247C0}"/>
              </a:ext>
            </a:extLst>
          </p:cNvPr>
          <p:cNvSpPr txBox="1"/>
          <p:nvPr/>
        </p:nvSpPr>
        <p:spPr>
          <a:xfrm>
            <a:off x="1086678" y="636105"/>
            <a:ext cx="8103704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36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Работники зверьки</a:t>
            </a:r>
            <a:endParaRPr lang="ru-RU" sz="36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36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Строят дом среди реки,</a:t>
            </a:r>
            <a:endParaRPr lang="ru-RU" sz="36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36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Если в гости кто придёт,</a:t>
            </a:r>
            <a:endParaRPr lang="ru-RU" sz="36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36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Знайте, что из речки вход</a:t>
            </a:r>
            <a:endParaRPr lang="ru-RU" sz="36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6D3403-B396-2EA2-590C-6DAF6E05B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60" y="3252206"/>
            <a:ext cx="5035825" cy="33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76438-CE11-A362-F10F-DE8E2A2D8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070C5A4-FBA1-FDA5-AC7E-305F2737E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E2455C-FF1D-3270-0F8B-DEDCF2AD3926}"/>
              </a:ext>
            </a:extLst>
          </p:cNvPr>
          <p:cNvSpPr txBox="1"/>
          <p:nvPr/>
        </p:nvSpPr>
        <p:spPr>
          <a:xfrm>
            <a:off x="838201" y="689113"/>
            <a:ext cx="10214112" cy="251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4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Меньше тигра, больше кошки</a:t>
            </a:r>
            <a:endParaRPr lang="ru-RU" sz="4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4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Над ушами кисти-рожки</a:t>
            </a:r>
            <a:endParaRPr lang="ru-RU" sz="4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5FA159-4BC9-CD95-665E-7C212F8C9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604" y="2806382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6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B3E9B-87AE-1BFC-2CDB-3E0B8F3AC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248FAD-F40A-2C19-96D9-0029123C1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4DB581-04D3-9F44-0979-240126C6EEE2}"/>
              </a:ext>
            </a:extLst>
          </p:cNvPr>
          <p:cNvSpPr txBox="1"/>
          <p:nvPr/>
        </p:nvSpPr>
        <p:spPr>
          <a:xfrm>
            <a:off x="838200" y="874643"/>
            <a:ext cx="835218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Пришли пареньки</a:t>
            </a:r>
          </a:p>
          <a:p>
            <a:pPr indent="450215" algn="just">
              <a:spcAft>
                <a:spcPts val="800"/>
              </a:spcAft>
            </a:pPr>
            <a:r>
              <a:rPr lang="ru-RU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Сели на пеньки</a:t>
            </a:r>
          </a:p>
          <a:p>
            <a:pPr indent="450215" algn="just">
              <a:spcAft>
                <a:spcPts val="800"/>
              </a:spcAft>
            </a:pPr>
            <a:r>
              <a:rPr lang="ru-RU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Сидят гуртом</a:t>
            </a:r>
          </a:p>
          <a:p>
            <a:pPr indent="450215" algn="just">
              <a:spcAft>
                <a:spcPts val="800"/>
              </a:spcAft>
            </a:pPr>
            <a:r>
              <a:rPr lang="ru-RU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сгонишь кнутом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2DE7AE-BB45-9768-C3CC-53E20B6B4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95" y="2989784"/>
            <a:ext cx="5296703" cy="361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0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878</Words>
  <Application>Microsoft Office PowerPoint</Application>
  <PresentationFormat>Широкоэкранный</PresentationFormat>
  <Paragraphs>75</Paragraphs>
  <Slides>24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Segoe UI Semibold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2022-11-19T08:40:55Z</dcterms:created>
  <dcterms:modified xsi:type="dcterms:W3CDTF">2022-11-19T15:51:33Z</dcterms:modified>
</cp:coreProperties>
</file>