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5" r:id="rId11"/>
    <p:sldId id="266" r:id="rId12"/>
    <p:sldId id="276" r:id="rId13"/>
    <p:sldId id="278" r:id="rId14"/>
    <p:sldId id="277" r:id="rId15"/>
    <p:sldId id="280" r:id="rId16"/>
    <p:sldId id="279" r:id="rId17"/>
    <p:sldId id="291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3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57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8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57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1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6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5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9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4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7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2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746E-B6D0-4164-96ED-D33ADC0918F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CA0C99-F40C-4673-9DC1-7B67C1A3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3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7C2AD-CEAB-4569-2A60-E744BD0CA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754" y="661182"/>
            <a:ext cx="8553157" cy="1969476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chemeClr val="accent5"/>
                </a:solidFill>
              </a:rPr>
              <a:t>Повторим определения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6031F2-E5C6-ED40-9355-E372019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78257"/>
            <a:ext cx="7766936" cy="196947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chemeClr val="accent2">
                    <a:lumMod val="50000"/>
                  </a:schemeClr>
                </a:solidFill>
              </a:rPr>
              <a:t>КЛЕТКА</a:t>
            </a:r>
          </a:p>
        </p:txBody>
      </p:sp>
    </p:spTree>
    <p:extLst>
      <p:ext uri="{BB962C8B-B14F-4D97-AF65-F5344CB8AC3E}">
        <p14:creationId xmlns:p14="http://schemas.microsoft.com/office/powerpoint/2010/main" val="156854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5" y="274638"/>
            <a:ext cx="10100603" cy="1714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Процессы жизнедеятельности живых организмов </a:t>
            </a:r>
          </a:p>
        </p:txBody>
      </p:sp>
      <p:sp>
        <p:nvSpPr>
          <p:cNvPr id="8" name="Овал 7"/>
          <p:cNvSpPr/>
          <p:nvPr/>
        </p:nvSpPr>
        <p:spPr>
          <a:xfrm>
            <a:off x="908709" y="5282433"/>
            <a:ext cx="2772972" cy="11483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 </a:t>
            </a:r>
            <a:r>
              <a:rPr lang="ru-RU" sz="2400" b="1" dirty="0">
                <a:solidFill>
                  <a:schemeClr val="tx1"/>
                </a:solidFill>
              </a:rPr>
              <a:t>дыхание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942535" y="2151952"/>
            <a:ext cx="2739146" cy="13375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питание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808715" y="3719209"/>
            <a:ext cx="3214710" cy="130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размножение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43520" y="2151952"/>
            <a:ext cx="2628736" cy="12019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</a:rPr>
              <a:t>выделение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4447194" y="5371453"/>
            <a:ext cx="2300926" cy="11453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Рост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7964584" y="3557884"/>
            <a:ext cx="2507672" cy="11672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Развитие 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88765" y="2113922"/>
            <a:ext cx="2577541" cy="13588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Обмен веществ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7389585" y="5282433"/>
            <a:ext cx="3536605" cy="13234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Раздражимость</a:t>
            </a:r>
          </a:p>
        </p:txBody>
      </p:sp>
      <p:sp>
        <p:nvSpPr>
          <p:cNvPr id="3" name="Овал 2"/>
          <p:cNvSpPr/>
          <p:nvPr/>
        </p:nvSpPr>
        <p:spPr>
          <a:xfrm>
            <a:off x="4227417" y="3865441"/>
            <a:ext cx="3312368" cy="936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пищеварение</a:t>
            </a:r>
          </a:p>
        </p:txBody>
      </p:sp>
    </p:spTree>
    <p:extLst>
      <p:ext uri="{BB962C8B-B14F-4D97-AF65-F5344CB8AC3E}">
        <p14:creationId xmlns:p14="http://schemas.microsoft.com/office/powerpoint/2010/main" val="199571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663" y="1357299"/>
            <a:ext cx="7219519" cy="534677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81200" y="274638"/>
            <a:ext cx="8229600" cy="17142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9720" y="142852"/>
            <a:ext cx="8572560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Фотосинтез</a:t>
            </a:r>
            <a:r>
              <a:rPr lang="ru-RU" sz="2000" dirty="0">
                <a:solidFill>
                  <a:schemeClr val="tx1"/>
                </a:solidFill>
              </a:rPr>
              <a:t> – процесс образования органических соединений из неорганических (воды и углекислого газа) с использованием энергии Солнца.</a:t>
            </a:r>
          </a:p>
        </p:txBody>
      </p:sp>
    </p:spTree>
    <p:extLst>
      <p:ext uri="{BB962C8B-B14F-4D97-AF65-F5344CB8AC3E}">
        <p14:creationId xmlns:p14="http://schemas.microsoft.com/office/powerpoint/2010/main" val="270154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>
            <a:off x="4230752" y="1679300"/>
            <a:ext cx="796660" cy="36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72470" y="1646093"/>
            <a:ext cx="1079291" cy="34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973051" y="3189860"/>
            <a:ext cx="4122949" cy="19888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14966" y="3185790"/>
            <a:ext cx="4176464" cy="198884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752" y="707827"/>
            <a:ext cx="3528392" cy="7413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Организмы по способу питания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82580" y="2155999"/>
            <a:ext cx="3096344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2916" y="2264269"/>
            <a:ext cx="3160565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>
            <a:off x="4230752" y="1505558"/>
            <a:ext cx="796660" cy="369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896308" y="1505558"/>
            <a:ext cx="1079291" cy="34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973051" y="2839442"/>
            <a:ext cx="4122949" cy="235153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Создают органические вещества (Растения, некоторые бактерии)</a:t>
            </a:r>
          </a:p>
        </p:txBody>
      </p:sp>
      <p:sp>
        <p:nvSpPr>
          <p:cNvPr id="10" name="Овал 9"/>
          <p:cNvSpPr/>
          <p:nvPr/>
        </p:nvSpPr>
        <p:spPr>
          <a:xfrm>
            <a:off x="6655643" y="2987294"/>
            <a:ext cx="4176464" cy="330906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Питаются готовыми органическими веществами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(Животные, Грибы, растения-паразиты, некоторые бактерии)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752" y="561646"/>
            <a:ext cx="3528392" cy="7413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Организмы по способу питания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82580" y="1936797"/>
            <a:ext cx="3096344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Автотрофы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22916" y="2021812"/>
            <a:ext cx="3160565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Гетеротрофы</a:t>
            </a:r>
          </a:p>
        </p:txBody>
      </p:sp>
    </p:spTree>
    <p:extLst>
      <p:ext uri="{BB962C8B-B14F-4D97-AF65-F5344CB8AC3E}">
        <p14:creationId xmlns:p14="http://schemas.microsoft.com/office/powerpoint/2010/main" val="122484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5" y="214290"/>
            <a:ext cx="6748483" cy="81913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Выделение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38282" y="928670"/>
            <a:ext cx="4500594" cy="5572164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 процессе жизнедеятельности в организме образуются ненужные и вредные вещества, которые необходимо из него удалять. 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Picture 5" descr="100_2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66" y="1214422"/>
            <a:ext cx="3643338" cy="50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214290"/>
            <a:ext cx="7500990" cy="78581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Дыхание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6844" y="1142984"/>
            <a:ext cx="1643074" cy="1785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Кислород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4892" y="1000108"/>
            <a:ext cx="2000232" cy="1643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Углекислый газ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38613" y="1214422"/>
            <a:ext cx="3408863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Организм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381356" y="1714488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739074" y="1571612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66910" y="4357694"/>
            <a:ext cx="1785950" cy="17145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кислород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4167174" y="4143380"/>
            <a:ext cx="2428892" cy="185738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Сложные вещества</a:t>
            </a:r>
            <a:endParaRPr lang="ru-RU" dirty="0"/>
          </a:p>
        </p:txBody>
      </p:sp>
      <p:sp>
        <p:nvSpPr>
          <p:cNvPr id="16" name="Двойная стрелка влево/вверх 15"/>
          <p:cNvSpPr/>
          <p:nvPr/>
        </p:nvSpPr>
        <p:spPr>
          <a:xfrm rot="8423621">
            <a:off x="6724838" y="4465118"/>
            <a:ext cx="1300258" cy="13567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39074" y="3714752"/>
            <a:ext cx="2571768" cy="10001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Простые вещества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7596198" y="5643578"/>
            <a:ext cx="2571768" cy="10715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Энергия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8C43C-9A0A-D39A-45CC-D202AC40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ОБМЕН ВЕЩЕСТВ</a:t>
            </a:r>
          </a:p>
        </p:txBody>
      </p:sp>
      <p:sp>
        <p:nvSpPr>
          <p:cNvPr id="3" name="Стрелка вниз 14">
            <a:extLst>
              <a:ext uri="{FF2B5EF4-FFF2-40B4-BE49-F238E27FC236}">
                <a16:creationId xmlns:a16="http://schemas.microsoft.com/office/drawing/2014/main" id="{D7DAA113-BD0B-0BC6-1342-2075DA826527}"/>
              </a:ext>
            </a:extLst>
          </p:cNvPr>
          <p:cNvSpPr/>
          <p:nvPr/>
        </p:nvSpPr>
        <p:spPr>
          <a:xfrm>
            <a:off x="8622504" y="1435000"/>
            <a:ext cx="1296144" cy="99079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14">
            <a:extLst>
              <a:ext uri="{FF2B5EF4-FFF2-40B4-BE49-F238E27FC236}">
                <a16:creationId xmlns:a16="http://schemas.microsoft.com/office/drawing/2014/main" id="{8BAF29DC-4B3D-AAA0-03EC-739F256A3514}"/>
              </a:ext>
            </a:extLst>
          </p:cNvPr>
          <p:cNvSpPr/>
          <p:nvPr/>
        </p:nvSpPr>
        <p:spPr>
          <a:xfrm>
            <a:off x="4975668" y="1591368"/>
            <a:ext cx="1296144" cy="99079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14">
            <a:extLst>
              <a:ext uri="{FF2B5EF4-FFF2-40B4-BE49-F238E27FC236}">
                <a16:creationId xmlns:a16="http://schemas.microsoft.com/office/drawing/2014/main" id="{F3CB537C-BEF4-3A21-E98D-8FC89C9B88E5}"/>
              </a:ext>
            </a:extLst>
          </p:cNvPr>
          <p:cNvSpPr/>
          <p:nvPr/>
        </p:nvSpPr>
        <p:spPr>
          <a:xfrm>
            <a:off x="1621854" y="1531971"/>
            <a:ext cx="1296144" cy="99079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ED9451B-BAE3-A393-0752-CADCE74FE5A8}"/>
              </a:ext>
            </a:extLst>
          </p:cNvPr>
          <p:cNvSpPr/>
          <p:nvPr/>
        </p:nvSpPr>
        <p:spPr>
          <a:xfrm>
            <a:off x="677334" y="2570111"/>
            <a:ext cx="3408863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ДЫХАНИЕ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3F02D9C-54C9-9FE3-C1D8-28FC3516464A}"/>
              </a:ext>
            </a:extLst>
          </p:cNvPr>
          <p:cNvSpPr/>
          <p:nvPr/>
        </p:nvSpPr>
        <p:spPr>
          <a:xfrm>
            <a:off x="4152240" y="2582167"/>
            <a:ext cx="3408863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ПИТАНИЕ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4B630A7-5A05-329E-9F13-F6D99559691E}"/>
              </a:ext>
            </a:extLst>
          </p:cNvPr>
          <p:cNvSpPr/>
          <p:nvPr/>
        </p:nvSpPr>
        <p:spPr>
          <a:xfrm>
            <a:off x="7566144" y="2570111"/>
            <a:ext cx="3408863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ВЫДЕЛЕНИЕ</a:t>
            </a:r>
          </a:p>
        </p:txBody>
      </p:sp>
    </p:spTree>
    <p:extLst>
      <p:ext uri="{BB962C8B-B14F-4D97-AF65-F5344CB8AC3E}">
        <p14:creationId xmlns:p14="http://schemas.microsoft.com/office/powerpoint/2010/main" val="47108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88" y="133113"/>
            <a:ext cx="10515600" cy="67210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Гимнастика для глаз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219" y="1405719"/>
            <a:ext cx="7121548" cy="4168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6" y="1978925"/>
            <a:ext cx="4146589" cy="25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9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B6C040-6115-A669-D7F7-5DE52C4B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40" y="0"/>
            <a:ext cx="9907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28C0CC-0076-CD12-BE9A-54CE150E2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47" y="93447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760FB6-9590-3F49-EFE7-E3BF7FD2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52356"/>
            <a:ext cx="8596668" cy="2096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solidFill>
                  <a:schemeClr val="accent2">
                    <a:lumMod val="50000"/>
                  </a:schemeClr>
                </a:solidFill>
              </a:rPr>
              <a:t>ЯДРО</a:t>
            </a:r>
          </a:p>
        </p:txBody>
      </p:sp>
    </p:spTree>
    <p:extLst>
      <p:ext uri="{BB962C8B-B14F-4D97-AF65-F5344CB8AC3E}">
        <p14:creationId xmlns:p14="http://schemas.microsoft.com/office/powerpoint/2010/main" val="104418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55362E-D77D-65E3-EAD6-97698EE0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1C3928-4661-5F74-054E-2D55207D9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53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2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354D7-078E-7D6F-E62B-664B84EC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20549" cy="13208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Как называются организмы, способные образовывать сами питательные вещества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1.Эукариоты</a:t>
            </a: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2. Автотрофы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3. Гетеротрофы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4. Грибы</a:t>
            </a:r>
          </a:p>
        </p:txBody>
      </p:sp>
    </p:spTree>
    <p:extLst>
      <p:ext uri="{BB962C8B-B14F-4D97-AF65-F5344CB8AC3E}">
        <p14:creationId xmlns:p14="http://schemas.microsoft.com/office/powerpoint/2010/main" val="144712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EEDD6-2E23-C4D8-0D88-82FEC2B7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06482" cy="13208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Выбери верные утверждения.</a:t>
            </a:r>
            <a:br>
              <a:rPr lang="ru-RU" sz="4900" b="1" dirty="0">
                <a:solidFill>
                  <a:srgbClr val="C00000"/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. Все грибы- гетеротрофы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2. Водные растения способны к фотосинтезу.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3. На шерсти ленивца поселяются одноклеточные водоросли, поэтому он является автотрофом.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4. Все бактерии – гетеротрофы.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5. Берёза и подберёзовик- автотрофные организмы.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6. Травяная лягушка содержит хлоропласты.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56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F8D30-2F9F-2E05-F13D-ED3550C4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609600"/>
            <a:ext cx="11197883" cy="13208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схеме изображены три множества, каждое из которых объединяет по три характеристики царств. Какие царства обозначены цифрами 1-3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E79484-D8D8-F3AD-0E4D-E97A541E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4" y="2425355"/>
            <a:ext cx="7976381" cy="42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5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18057B-3A30-5049-535D-F69B2D4B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4" y="239151"/>
            <a:ext cx="1631852" cy="1026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фотосинтез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AEC813-829B-142C-705A-4922740A2A69}"/>
              </a:ext>
            </a:extLst>
          </p:cNvPr>
          <p:cNvSpPr/>
          <p:nvPr/>
        </p:nvSpPr>
        <p:spPr>
          <a:xfrm>
            <a:off x="2492148" y="239151"/>
            <a:ext cx="1643074" cy="1026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рост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440535-D1B3-1D92-5F71-C9273A6BB81B}"/>
              </a:ext>
            </a:extLst>
          </p:cNvPr>
          <p:cNvSpPr/>
          <p:nvPr/>
        </p:nvSpPr>
        <p:spPr>
          <a:xfrm>
            <a:off x="4657894" y="239151"/>
            <a:ext cx="1643074" cy="1026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дыхание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D4598B-75FD-8512-00A5-0A72268DF64F}"/>
              </a:ext>
            </a:extLst>
          </p:cNvPr>
          <p:cNvSpPr/>
          <p:nvPr/>
        </p:nvSpPr>
        <p:spPr>
          <a:xfrm>
            <a:off x="6977575" y="239151"/>
            <a:ext cx="2138289" cy="1026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раздражимость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5D9269-5622-2CC8-8D22-4F929E0E54CB}"/>
              </a:ext>
            </a:extLst>
          </p:cNvPr>
          <p:cNvSpPr/>
          <p:nvPr/>
        </p:nvSpPr>
        <p:spPr>
          <a:xfrm>
            <a:off x="337624" y="1424338"/>
            <a:ext cx="1643074" cy="8686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Обмен веществ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F405411-DDA5-0C68-5CDA-3813BF736503}"/>
              </a:ext>
            </a:extLst>
          </p:cNvPr>
          <p:cNvSpPr/>
          <p:nvPr/>
        </p:nvSpPr>
        <p:spPr>
          <a:xfrm>
            <a:off x="6096000" y="1744394"/>
            <a:ext cx="5101883" cy="21202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Поступление в организм нужных веществ, переработка их и выделение ненужных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ED211C5-0B0E-8013-AFFB-ACAA654E345C}"/>
              </a:ext>
            </a:extLst>
          </p:cNvPr>
          <p:cNvSpPr/>
          <p:nvPr/>
        </p:nvSpPr>
        <p:spPr>
          <a:xfrm>
            <a:off x="7090117" y="4197043"/>
            <a:ext cx="5101883" cy="18162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Окисление питательных веществ с помощью кислорода с целью получения энергии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866221D-CBAB-1E5F-6A79-C0E529CE2738}"/>
              </a:ext>
            </a:extLst>
          </p:cNvPr>
          <p:cNvSpPr/>
          <p:nvPr/>
        </p:nvSpPr>
        <p:spPr>
          <a:xfrm>
            <a:off x="2687137" y="1412021"/>
            <a:ext cx="3408863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Реакция организма на внешнее воздействие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7BD5FC4-07A6-09D2-DC6C-A2C5014353F4}"/>
              </a:ext>
            </a:extLst>
          </p:cNvPr>
          <p:cNvSpPr/>
          <p:nvPr/>
        </p:nvSpPr>
        <p:spPr>
          <a:xfrm>
            <a:off x="97288" y="2643182"/>
            <a:ext cx="3408863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Увеличение размеров организма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0C206F4-C637-6AF6-B465-19B59D5BACDD}"/>
              </a:ext>
            </a:extLst>
          </p:cNvPr>
          <p:cNvSpPr/>
          <p:nvPr/>
        </p:nvSpPr>
        <p:spPr>
          <a:xfrm>
            <a:off x="1209822" y="4564966"/>
            <a:ext cx="5444196" cy="15716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Образование питательных веществ из углекислого газа и воды под действием света</a:t>
            </a:r>
          </a:p>
        </p:txBody>
      </p:sp>
    </p:spTree>
    <p:extLst>
      <p:ext uri="{BB962C8B-B14F-4D97-AF65-F5344CB8AC3E}">
        <p14:creationId xmlns:p14="http://schemas.microsoft.com/office/powerpoint/2010/main" val="64173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5B62C5-AEAA-7F27-FA75-F89518B2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91507"/>
            <a:ext cx="8596668" cy="1941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ВАКУОЛЬ</a:t>
            </a:r>
          </a:p>
        </p:txBody>
      </p:sp>
    </p:spTree>
    <p:extLst>
      <p:ext uri="{BB962C8B-B14F-4D97-AF65-F5344CB8AC3E}">
        <p14:creationId xmlns:p14="http://schemas.microsoft.com/office/powerpoint/2010/main" val="184249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36A845-0988-982F-C94B-C816E7B3C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99471"/>
            <a:ext cx="8596668" cy="3241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ХЛОРОПЛАСТЫ</a:t>
            </a:r>
          </a:p>
        </p:txBody>
      </p:sp>
    </p:spTree>
    <p:extLst>
      <p:ext uri="{BB962C8B-B14F-4D97-AF65-F5344CB8AC3E}">
        <p14:creationId xmlns:p14="http://schemas.microsoft.com/office/powerpoint/2010/main" val="127803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197B45-35B8-B3AF-9D8B-F4F87D9F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32185"/>
            <a:ext cx="8596668" cy="2039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>
                <a:solidFill>
                  <a:schemeClr val="accent2">
                    <a:lumMod val="50000"/>
                  </a:schemeClr>
                </a:solidFill>
              </a:rPr>
              <a:t>ЦИТОПЛАЗМА</a:t>
            </a:r>
          </a:p>
        </p:txBody>
      </p:sp>
    </p:spTree>
    <p:extLst>
      <p:ext uri="{BB962C8B-B14F-4D97-AF65-F5344CB8AC3E}">
        <p14:creationId xmlns:p14="http://schemas.microsoft.com/office/powerpoint/2010/main" val="385221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66DE4-7366-AEB3-447C-8538C7A1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5"/>
                </a:solidFill>
              </a:rPr>
              <a:t>ВСПОМНИМ</a:t>
            </a:r>
          </a:p>
        </p:txBody>
      </p:sp>
      <p:pic>
        <p:nvPicPr>
          <p:cNvPr id="4" name="Picture 12" descr="https://encrypted-tbn2.gstatic.com/images?q=tbn:ANd9GcSizn4fNut2TmfaJIEyN9wIn7lq3pkew3MIatM_QK_dsuMwVrzM">
            <a:extLst>
              <a:ext uri="{FF2B5EF4-FFF2-40B4-BE49-F238E27FC236}">
                <a16:creationId xmlns:a16="http://schemas.microsoft.com/office/drawing/2014/main" id="{4F069360-7A0D-0320-65D4-56982024A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6942" y="1645919"/>
            <a:ext cx="7793501" cy="50643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5790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FCD27-2EE8-854C-3392-7E058DD1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5"/>
                </a:solidFill>
              </a:rPr>
              <a:t>Какие утверждения верны?</a:t>
            </a:r>
            <a:br>
              <a:rPr lang="ru-RU" sz="4800" b="1" dirty="0">
                <a:solidFill>
                  <a:schemeClr val="accent5"/>
                </a:solidFill>
              </a:rPr>
            </a:br>
            <a:endParaRPr lang="ru-RU" sz="4800" dirty="0">
              <a:solidFill>
                <a:schemeClr val="accent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A6CBF-445E-10D9-E0C4-558BC0EC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042248" cy="4535633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1.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Клетка – основная единица строения всех живых организмов.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2.Оболочка, ядро, цитоплазма – главные части клеток.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3. Лупа – самый сильный увеличительный прибор.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4.  Живые клетки только питаются.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 5. Клетки одинаковы по форме и размерам.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 6.  Организм человека состоит из клеток.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2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Новая папка\5.jpg">
            <a:extLst>
              <a:ext uri="{FF2B5EF4-FFF2-40B4-BE49-F238E27FC236}">
                <a16:creationId xmlns:a16="http://schemas.microsoft.com/office/drawing/2014/main" id="{C8AB27FE-E04E-6757-9559-90FD3C769E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2" y="1896260"/>
            <a:ext cx="2182091" cy="214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2A35187-C4D3-8817-F232-9620CF698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80555"/>
              </p:ext>
            </p:extLst>
          </p:nvPr>
        </p:nvGraphicFramePr>
        <p:xfrm>
          <a:off x="3756074" y="548641"/>
          <a:ext cx="7399608" cy="4923690"/>
        </p:xfrm>
        <a:graphic>
          <a:graphicData uri="http://schemas.openxmlformats.org/drawingml/2006/table">
            <a:tbl>
              <a:tblPr firstRow="1" bandRow="1"/>
              <a:tblGrid>
                <a:gridCol w="1233268">
                  <a:extLst>
                    <a:ext uri="{9D8B030D-6E8A-4147-A177-3AD203B41FA5}">
                      <a16:colId xmlns:a16="http://schemas.microsoft.com/office/drawing/2014/main" val="4122734727"/>
                    </a:ext>
                  </a:extLst>
                </a:gridCol>
                <a:gridCol w="1233268">
                  <a:extLst>
                    <a:ext uri="{9D8B030D-6E8A-4147-A177-3AD203B41FA5}">
                      <a16:colId xmlns:a16="http://schemas.microsoft.com/office/drawing/2014/main" val="3033371376"/>
                    </a:ext>
                  </a:extLst>
                </a:gridCol>
                <a:gridCol w="1233268">
                  <a:extLst>
                    <a:ext uri="{9D8B030D-6E8A-4147-A177-3AD203B41FA5}">
                      <a16:colId xmlns:a16="http://schemas.microsoft.com/office/drawing/2014/main" val="1534155854"/>
                    </a:ext>
                  </a:extLst>
                </a:gridCol>
                <a:gridCol w="1233268">
                  <a:extLst>
                    <a:ext uri="{9D8B030D-6E8A-4147-A177-3AD203B41FA5}">
                      <a16:colId xmlns:a16="http://schemas.microsoft.com/office/drawing/2014/main" val="4096583920"/>
                    </a:ext>
                  </a:extLst>
                </a:gridCol>
                <a:gridCol w="1233268">
                  <a:extLst>
                    <a:ext uri="{9D8B030D-6E8A-4147-A177-3AD203B41FA5}">
                      <a16:colId xmlns:a16="http://schemas.microsoft.com/office/drawing/2014/main" val="1563487433"/>
                    </a:ext>
                  </a:extLst>
                </a:gridCol>
                <a:gridCol w="1233268">
                  <a:extLst>
                    <a:ext uri="{9D8B030D-6E8A-4147-A177-3AD203B41FA5}">
                      <a16:colId xmlns:a16="http://schemas.microsoft.com/office/drawing/2014/main" val="720135293"/>
                    </a:ext>
                  </a:extLst>
                </a:gridCol>
              </a:tblGrid>
              <a:tr h="1058237"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И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З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Н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Ь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4221245797"/>
                  </a:ext>
                </a:extLst>
              </a:tr>
              <a:tr h="95656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И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Е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Ж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И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Ч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Е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259897835"/>
                  </a:ext>
                </a:extLst>
              </a:tr>
              <a:tr h="99575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Щ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Ю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А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В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С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П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3794489720"/>
                  </a:ext>
                </a:extLst>
              </a:tr>
              <a:tr h="95656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Р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О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С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С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Е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Б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624506201"/>
                  </a:ext>
                </a:extLst>
              </a:tr>
              <a:tr h="956565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П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Ц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Е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Ы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,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/>
                        <a:t>О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7052530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E014D0-0E36-7EBA-340C-B36D9B690644}"/>
              </a:ext>
            </a:extLst>
          </p:cNvPr>
          <p:cNvSpPr txBox="1"/>
          <p:nvPr/>
        </p:nvSpPr>
        <p:spPr>
          <a:xfrm>
            <a:off x="928468" y="5694674"/>
            <a:ext cx="9214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/>
              <a:t>Гусеница может переползать в соседнюю клетку по горизонтали и вертикали начав свой путь с буквы «П»</a:t>
            </a:r>
            <a:endParaRPr lang="ru-RU" sz="2400" b="1" dirty="0"/>
          </a:p>
        </p:txBody>
      </p:sp>
      <p:pic>
        <p:nvPicPr>
          <p:cNvPr id="9" name="Picture 41" descr="C:\Users\user\Desktop\Новая папка\JqGiRC5c57Q.jpg">
            <a:extLst>
              <a:ext uri="{FF2B5EF4-FFF2-40B4-BE49-F238E27FC236}">
                <a16:creationId xmlns:a16="http://schemas.microsoft.com/office/drawing/2014/main" id="{E62301C1-D202-0946-430A-15E3CA24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49" y="438837"/>
            <a:ext cx="9286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18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62F18-51D2-44DD-0807-F86CFF59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609600"/>
            <a:ext cx="12098215" cy="5706794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</a:rPr>
              <a:t>Процессы, обеспечивающие жизнь</a:t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6000" dirty="0">
                <a:solidFill>
                  <a:srgbClr val="C00000"/>
                </a:solidFill>
              </a:rPr>
              <a:t>(Процессы жизнедеятельности организмов)</a:t>
            </a:r>
          </a:p>
        </p:txBody>
      </p:sp>
      <p:pic>
        <p:nvPicPr>
          <p:cNvPr id="4" name="Picture 5" descr="C:\Users\user\Desktop\Новая папка\5.jpg">
            <a:extLst>
              <a:ext uri="{FF2B5EF4-FFF2-40B4-BE49-F238E27FC236}">
                <a16:creationId xmlns:a16="http://schemas.microsoft.com/office/drawing/2014/main" id="{6AFD2719-1376-6A82-DF31-87022F4DD3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7" y="3992347"/>
            <a:ext cx="2182091" cy="214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359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385</Words>
  <Application>Microsoft Office PowerPoint</Application>
  <PresentationFormat>Широкоэкранный</PresentationFormat>
  <Paragraphs>90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Аспект</vt:lpstr>
      <vt:lpstr>Повторим 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ВСПОМНИМ</vt:lpstr>
      <vt:lpstr>Какие утверждения верны? </vt:lpstr>
      <vt:lpstr>Презентация PowerPoint</vt:lpstr>
      <vt:lpstr>Процессы, обеспечивающие жизнь (Процессы жизнедеятельности организмов)</vt:lpstr>
      <vt:lpstr>Процессы жизнедеятельности живых организмов </vt:lpstr>
      <vt:lpstr>Презентация PowerPoint</vt:lpstr>
      <vt:lpstr>Презентация PowerPoint</vt:lpstr>
      <vt:lpstr>Презентация PowerPoint</vt:lpstr>
      <vt:lpstr>Выделение</vt:lpstr>
      <vt:lpstr>Дыхание</vt:lpstr>
      <vt:lpstr>ОБМЕН ВЕЩЕСТВ</vt:lpstr>
      <vt:lpstr>Гимнастика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называются организмы, способные образовывать сами питательные вещества 1.Эукариоты  2. Автотрофы  3. Гетеротрофы  4. Грибы</vt:lpstr>
      <vt:lpstr>Выбери верные утверждения. 1. Все грибы- гетеротрофы 2. Водные растения способны к фотосинтезу. 3. На шерсти ленивца поселяются одноклеточные водоросли, поэтому он является автотрофом. 4. Все бактерии – гетеротрофы. 5. Берёза и подберёзовик- автотрофные организмы. 6. Травяная лягушка содержит хлоропласты. </vt:lpstr>
      <vt:lpstr>На схеме изображены три множества, каждое из которых объединяет по три характеристики царств. Какие царства обозначены цифрами 1-3</vt:lpstr>
      <vt:lpstr>фотосинтез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Повторим определения</dc:title>
  <dc:creator>marinapolyakova2016@yandex.ru</dc:creator>
  <cp:lastModifiedBy>marinapolyakova2016@yandex.ru</cp:lastModifiedBy>
  <cp:revision>6</cp:revision>
  <dcterms:created xsi:type="dcterms:W3CDTF">2023-11-17T14:13:43Z</dcterms:created>
  <dcterms:modified xsi:type="dcterms:W3CDTF">2023-11-21T16:01:00Z</dcterms:modified>
</cp:coreProperties>
</file>