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6" r:id="rId3"/>
    <p:sldId id="272" r:id="rId4"/>
    <p:sldId id="268" r:id="rId5"/>
    <p:sldId id="270" r:id="rId6"/>
    <p:sldId id="259" r:id="rId7"/>
    <p:sldId id="258" r:id="rId8"/>
    <p:sldId id="260" r:id="rId9"/>
    <p:sldId id="262" r:id="rId10"/>
    <p:sldId id="263" r:id="rId11"/>
    <p:sldId id="264" r:id="rId12"/>
    <p:sldId id="265" r:id="rId13"/>
    <p:sldId id="274" r:id="rId14"/>
    <p:sldId id="28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A823"/>
    <a:srgbClr val="C9A337"/>
    <a:srgbClr val="CC00CC"/>
    <a:srgbClr val="006600"/>
    <a:srgbClr val="FFFF00"/>
    <a:srgbClr val="00CCFF"/>
    <a:srgbClr val="FF3399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703B3-00A8-4DDA-B1DF-DA6C50EF3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EE28-CEEB-4492-8DE5-F6C48E2F8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91B0-4407-4017-83B5-0BD0A930D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268AE-6A40-443B-BFDC-44B716680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48A0-FFEE-4BF0-8CDA-9AEC62ED1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4127B-2F4C-4488-9BDB-5A646E0BE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1068-EAF7-4598-9B33-9B2394294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00B0-2ED4-4CB3-8672-BC8BD9F5D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1879-E7F8-4A6A-8FF5-165D5CEE8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7D47-A476-4731-9AC3-DF8BA3DD3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884C-802F-4761-9724-1C9648B2C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E0A3-5D31-4823-8C6C-B2D906C77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83FE-FF1C-43F4-AD69-62DCB66E5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A1E75-10FD-4C2E-A040-A5B01E72A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DE451-2D7C-4471-A290-5B5B28755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0503C51-6CD2-49A8-ABB7-D16F0994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  <p:sldLayoutId id="2147483679" r:id="rId13"/>
    <p:sldLayoutId id="2147483678" r:id="rId14"/>
    <p:sldLayoutId id="214748367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osmos19.narod.ru/kosmos/mer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53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" y="0"/>
            <a:ext cx="90265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357276">
            <a:off x="5940425" y="2060575"/>
            <a:ext cx="2941638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908175" y="188913"/>
            <a:ext cx="45354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1403350" y="2133600"/>
            <a:ext cx="45354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 smtClean="0">
                <a:solidFill>
                  <a:srgbClr val="FF3399"/>
                </a:solidFill>
              </a:rPr>
              <a:t> </a:t>
            </a:r>
            <a:r>
              <a:rPr lang="ru-RU" sz="3600" dirty="0">
                <a:solidFill>
                  <a:srgbClr val="FF3399"/>
                </a:solidFill>
              </a:rPr>
              <a:t>«Путешествие в космос» </a:t>
            </a:r>
          </a:p>
          <a:p>
            <a:pPr algn="ctr"/>
            <a:r>
              <a:rPr lang="ru-RU" sz="3600" dirty="0">
                <a:solidFill>
                  <a:srgbClr val="FF3399"/>
                </a:solidFill>
              </a:rPr>
              <a:t>подготовительная группа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971550" y="5589588"/>
            <a:ext cx="45354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Подготовила </a:t>
            </a:r>
            <a:r>
              <a:rPr lang="ru-RU" sz="2000" dirty="0" err="1" smtClean="0"/>
              <a:t>воспитатель:Степанова.Н.В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188913"/>
            <a:ext cx="237331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66FFFF"/>
                </a:solidFill>
              </a:rPr>
              <a:t>Юпитер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5888"/>
            <a:ext cx="3024188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0" smtClean="0"/>
              <a:t>Юпитер — царь планет!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В тельняшке облаков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Вращаться не спешит —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Уж нрав его таков!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Двенадцать на Земле,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А здесь лишь год пройдет!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Уж очень он тяжел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 медленно плывет.</a:t>
            </a:r>
            <a:r>
              <a:rPr lang="ru-RU" sz="4000" smtClean="0"/>
              <a:t> </a:t>
            </a:r>
          </a:p>
        </p:txBody>
      </p:sp>
      <p:pic>
        <p:nvPicPr>
          <p:cNvPr id="27651" name="Picture 4" descr="Лучик света - энциклопедия для детей: космос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333375"/>
            <a:ext cx="3097212" cy="2478088"/>
          </a:xfrm>
        </p:spPr>
      </p:pic>
      <p:pic>
        <p:nvPicPr>
          <p:cNvPr id="27652" name="Picture 6" descr="Лучик света - энциклопедия для детей: космос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4005263"/>
            <a:ext cx="3384550" cy="2708275"/>
          </a:xfrm>
        </p:spPr>
      </p:pic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4572000" y="4076700"/>
            <a:ext cx="44656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У каждой планеты есть что-то своё,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Что ярче всего отличает её.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Сатурн непременно узнаешь в лицо -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Его окружает большое кольцо.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Оно не сплошное, из разных полос.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Учёные вот как решили вопрос: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Когда-то давно там замёрзла вода,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И кольца Сатурна из снега и льда.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187450" y="3141663"/>
            <a:ext cx="2052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4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Сатурн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Grp="1" noChangeArrowheads="1"/>
          </p:cNvSpPr>
          <p:nvPr>
            <p:ph type="title"/>
          </p:nvPr>
        </p:nvSpPr>
        <p:spPr>
          <a:xfrm>
            <a:off x="4787900" y="0"/>
            <a:ext cx="3959225" cy="3141663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1"/>
                </a:solidFill>
                <a:effectLst/>
              </a:rPr>
              <a:t>Уран – лежебока и встать ему лень.</a:t>
            </a:r>
            <a:br>
              <a:rPr lang="ru-RU" sz="1800" smtClean="0">
                <a:solidFill>
                  <a:schemeClr val="tx1"/>
                </a:solidFill>
                <a:effectLst/>
              </a:rPr>
            </a:br>
            <a:r>
              <a:rPr lang="ru-RU" sz="1800" smtClean="0">
                <a:solidFill>
                  <a:schemeClr val="tx1"/>
                </a:solidFill>
                <a:effectLst/>
              </a:rPr>
              <a:t>Подняться планете не в мочь,</a:t>
            </a:r>
            <a:br>
              <a:rPr lang="ru-RU" sz="1800" smtClean="0">
                <a:solidFill>
                  <a:schemeClr val="tx1"/>
                </a:solidFill>
                <a:effectLst/>
              </a:rPr>
            </a:br>
            <a:r>
              <a:rPr lang="ru-RU" sz="1800" smtClean="0">
                <a:solidFill>
                  <a:schemeClr val="tx1"/>
                </a:solidFill>
                <a:effectLst/>
              </a:rPr>
              <a:t>Сорокалетие длится там день,</a:t>
            </a:r>
            <a:br>
              <a:rPr lang="ru-RU" sz="1800" smtClean="0">
                <a:solidFill>
                  <a:schemeClr val="tx1"/>
                </a:solidFill>
                <a:effectLst/>
              </a:rPr>
            </a:br>
            <a:r>
              <a:rPr lang="ru-RU" sz="1800" smtClean="0">
                <a:solidFill>
                  <a:schemeClr val="tx1"/>
                </a:solidFill>
                <a:effectLst/>
              </a:rPr>
              <a:t>Потом сорокалетие ночь.</a:t>
            </a:r>
          </a:p>
        </p:txBody>
      </p:sp>
      <p:pic>
        <p:nvPicPr>
          <p:cNvPr id="28674" name="Picture 4" descr="Лучик света - энциклопедия для детей: космо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4813"/>
            <a:ext cx="2879725" cy="2305050"/>
          </a:xfrm>
        </p:spPr>
      </p:pic>
      <p:pic>
        <p:nvPicPr>
          <p:cNvPr id="28675" name="Picture 7" descr="Лучик света - энциклопедия для детей: космо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3860800"/>
            <a:ext cx="3435350" cy="2751138"/>
          </a:xfrm>
        </p:spPr>
      </p:pic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348038" y="188913"/>
            <a:ext cx="1470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Уран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80063" y="2781300"/>
            <a:ext cx="2044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Нептун</a:t>
            </a:r>
          </a:p>
        </p:txBody>
      </p:sp>
      <p:sp>
        <p:nvSpPr>
          <p:cNvPr id="28678" name="Text Box 12"/>
          <p:cNvSpPr txBox="1">
            <a:spLocks noChangeArrowheads="1"/>
          </p:cNvSpPr>
          <p:nvPr/>
        </p:nvSpPr>
        <p:spPr bwMode="auto">
          <a:xfrm>
            <a:off x="611188" y="3213100"/>
            <a:ext cx="3525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Нептун - огромный, ярко-синий,</a:t>
            </a:r>
            <a:br>
              <a:rPr lang="ru-RU"/>
            </a:br>
            <a:r>
              <a:rPr lang="ru-RU"/>
              <a:t>Наверное, самый красивый</a:t>
            </a:r>
            <a:br>
              <a:rPr lang="ru-RU"/>
            </a:br>
            <a:r>
              <a:rPr lang="ru-RU"/>
              <a:t>Из всех известных нам планет.</a:t>
            </a:r>
            <a:br>
              <a:rPr lang="ru-RU"/>
            </a:br>
            <a:r>
              <a:rPr lang="ru-RU"/>
              <a:t>Пусть не обманет этот цвет</a:t>
            </a:r>
            <a:br>
              <a:rPr lang="ru-RU"/>
            </a:br>
            <a:r>
              <a:rPr lang="ru-RU"/>
              <a:t>Лазурный, ласкового моря.</a:t>
            </a:r>
            <a:br>
              <a:rPr lang="ru-RU"/>
            </a:br>
            <a:r>
              <a:rPr lang="ru-RU"/>
              <a:t>Там, на неведомом просторе,</a:t>
            </a:r>
            <a:br>
              <a:rPr lang="ru-RU"/>
            </a:br>
            <a:r>
              <a:rPr lang="ru-RU"/>
              <a:t>Затягивают в бездну ветры</a:t>
            </a:r>
            <a:br>
              <a:rPr lang="ru-RU"/>
            </a:br>
            <a:r>
              <a:rPr lang="ru-RU"/>
              <a:t>Воронкой темно-фиолетовой,</a:t>
            </a:r>
            <a:br>
              <a:rPr lang="ru-RU"/>
            </a:br>
            <a:r>
              <a:rPr lang="ru-RU"/>
              <a:t>Что пенит вместо шумных вод</a:t>
            </a:r>
            <a:br>
              <a:rPr lang="ru-RU"/>
            </a:br>
            <a:r>
              <a:rPr lang="ru-RU"/>
              <a:t>Замёрзший жидкий водород.</a:t>
            </a:r>
            <a:br>
              <a:rPr lang="ru-RU"/>
            </a:br>
            <a:r>
              <a:rPr lang="ru-RU"/>
              <a:t>И освещает много лун</a:t>
            </a:r>
            <a:br>
              <a:rPr lang="ru-RU"/>
            </a:br>
            <a:r>
              <a:rPr lang="ru-RU"/>
              <a:t>В ночи лазоревый Нептун.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188913"/>
            <a:ext cx="2301875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FF00"/>
                </a:solidFill>
              </a:rPr>
              <a:t>Плутон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518477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    Уран, Нептун, Плутон.</a:t>
            </a:r>
            <a:br>
              <a:rPr lang="ru-RU" sz="1800" b="0" smtClean="0"/>
            </a:br>
            <a:r>
              <a:rPr lang="ru-RU" sz="1800" b="0" smtClean="0"/>
              <a:t>Здесь холодные миры.</a:t>
            </a:r>
            <a:br>
              <a:rPr lang="ru-RU" sz="1800" b="0" smtClean="0"/>
            </a:br>
            <a:r>
              <a:rPr lang="ru-RU" sz="1800" b="0" smtClean="0"/>
              <a:t>Света нет и нет жары.</a:t>
            </a:r>
            <a:br>
              <a:rPr lang="ru-RU" sz="1800" b="0" smtClean="0"/>
            </a:br>
            <a:r>
              <a:rPr lang="ru-RU" sz="1800" b="0" smtClean="0"/>
              <a:t>Вечная зима и ночь…</a:t>
            </a:r>
            <a:br>
              <a:rPr lang="ru-RU" sz="1800" b="0" smtClean="0"/>
            </a:br>
            <a:r>
              <a:rPr lang="ru-RU" sz="1800" b="0" smtClean="0"/>
              <a:t>Захотелось сразу прочь.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    Скован льдом Уран, Нептун,</a:t>
            </a:r>
            <a:br>
              <a:rPr lang="ru-RU" sz="1800" b="0" smtClean="0"/>
            </a:br>
            <a:r>
              <a:rPr lang="ru-RU" sz="1800" b="0" smtClean="0"/>
              <a:t>И на Плутоне колотун!</a:t>
            </a:r>
            <a:br>
              <a:rPr lang="ru-RU" sz="1800" b="0" smtClean="0"/>
            </a:br>
            <a:r>
              <a:rPr lang="ru-RU" sz="1800" b="0" smtClean="0"/>
              <a:t>Без атмосферы, по всему,</a:t>
            </a:r>
            <a:br>
              <a:rPr lang="ru-RU" sz="1800" b="0" smtClean="0"/>
            </a:br>
            <a:r>
              <a:rPr lang="ru-RU" sz="1800" b="0" smtClean="0"/>
              <a:t>Жить невозможно никому!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    Планеты прекрасны, но жизни там нет.</a:t>
            </a:r>
            <a:br>
              <a:rPr lang="ru-RU" sz="1800" b="0" smtClean="0"/>
            </a:br>
            <a:r>
              <a:rPr lang="ru-RU" sz="1800" b="0" smtClean="0"/>
              <a:t>А что же там дальше? Царство комет!</a:t>
            </a:r>
          </a:p>
        </p:txBody>
      </p:sp>
      <p:pic>
        <p:nvPicPr>
          <p:cNvPr id="29699" name="Picture 4" descr="Лучик света - энциклопедия для детей: космос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188913"/>
            <a:ext cx="3097213" cy="24796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>
          <a:xfrm>
            <a:off x="5795963" y="404813"/>
            <a:ext cx="215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FF0000"/>
                </a:solidFill>
              </a:rPr>
              <a:t>Комета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4824413" cy="626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0" smtClean="0"/>
              <a:t>Древние люди боялись комету.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Хвостатой звездою прозвали за это.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Ей приписали большие грехи: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Болезни и войны — целый пуд чепухи!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Однако комета об этом не знает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И, хвост распустив, вокруг Солнца летает.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Хвост у кометы огромной длины,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Может достать от Земли до Луны.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Он ведь прозрачный, воздушный такой,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Вряд ли он чей-то нарушит покой.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А голова тяжела у комет.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И, полетав свои тысячи лет,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Комета стареет и умирает,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 красочным, звездным дождем выпадает.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Мы все признаемся без всяких затей —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В нашей Системе нет больше людей!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Люди бывают только земляне,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А где же живут инопланетяне?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 если на небо поднимешь ты взор,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Прекрасных созвездий увидишь узор.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И звездочек этих на небе не счесть.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b="0" smtClean="0"/>
              <a:t>Так, может быть, жизнь на какой-нибудь есть?</a:t>
            </a:r>
            <a:r>
              <a:rPr lang="ru-RU" sz="1800" smtClean="0"/>
              <a:t> </a:t>
            </a:r>
          </a:p>
        </p:txBody>
      </p:sp>
      <p:pic>
        <p:nvPicPr>
          <p:cNvPr id="30723" name="Picture 4" descr="60422196_nnnnn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2420938"/>
            <a:ext cx="3810000" cy="32607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248028"/>
          </a:xfrm>
        </p:spPr>
        <p:txBody>
          <a:bodyPr/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53425" cy="177323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00"/>
                </a:solidFill>
                <a:effectLst/>
              </a:rPr>
              <a:t>Цель занятия:</a:t>
            </a:r>
            <a:r>
              <a:rPr lang="ru-RU" smtClean="0">
                <a:solidFill>
                  <a:srgbClr val="FFFF00"/>
                </a:solidFill>
              </a:rPr>
              <a:t/>
            </a:r>
            <a:br>
              <a:rPr lang="ru-RU" smtClean="0">
                <a:solidFill>
                  <a:srgbClr val="FFFF00"/>
                </a:solidFill>
              </a:rPr>
            </a:br>
            <a:r>
              <a:rPr lang="ru-RU" sz="2000" smtClean="0"/>
              <a:t> </a:t>
            </a:r>
            <a:r>
              <a:rPr lang="ru-RU" sz="2000" b="1" smtClean="0">
                <a:solidFill>
                  <a:schemeClr val="tx1"/>
                </a:solidFill>
              </a:rPr>
              <a:t>Формирование у детей  представлений о космическом пространстве.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7989887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Задачи: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23850" y="2276475"/>
            <a:ext cx="8820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b="1"/>
              <a:t>- дать детям представления о том, что такое Вселенная и космос,</a:t>
            </a:r>
          </a:p>
          <a:p>
            <a:r>
              <a:rPr kumimoji="0" lang="ru-RU" b="1"/>
              <a:t> из чего состоит Солнечная система</a:t>
            </a:r>
          </a:p>
          <a:p>
            <a:r>
              <a:rPr kumimoji="0" lang="ru-RU" b="1"/>
              <a:t>-  уточнить представления о планетах,</a:t>
            </a:r>
          </a:p>
          <a:p>
            <a:r>
              <a:rPr kumimoji="0" lang="ru-RU" b="1"/>
              <a:t> созвездиях</a:t>
            </a:r>
          </a:p>
          <a:p>
            <a:pPr>
              <a:buFontTx/>
              <a:buChar char="-"/>
            </a:pPr>
            <a:r>
              <a:rPr kumimoji="0" lang="ru-RU" b="1"/>
              <a:t> воспитывать чувство гордости за свою Родину</a:t>
            </a:r>
            <a:r>
              <a:rPr kumimoji="0" lang="ru-RU"/>
              <a:t> </a:t>
            </a:r>
          </a:p>
          <a:p>
            <a:pPr>
              <a:buFontTx/>
              <a:buChar char="-"/>
            </a:pPr>
            <a:r>
              <a:rPr kumimoji="0" lang="ru-RU" b="1"/>
              <a:t> развивать творческое воображение, коммуникативные качества, любознательность.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00213"/>
            <a:ext cx="8388350" cy="43926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ве </a:t>
            </a: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дворняги Белка и Стрелка отправились в космический полет. Запущенные в космос 19 августа 1960 года на борту прототипа корабля "Восток",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они стали первыми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 живыми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существами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планеты Земля,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которые пролетали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в безвоздушном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пространстве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более суток и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 благополучно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 вернулись домой.</a:t>
            </a:r>
            <a:endParaRPr lang="ru-RU" dirty="0"/>
          </a:p>
        </p:txBody>
      </p:sp>
      <p:pic>
        <p:nvPicPr>
          <p:cNvPr id="20482" name="Picture 4" descr="30815006_Belka_i_Strelk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32138" y="2841625"/>
            <a:ext cx="5884862" cy="4016375"/>
          </a:xfrm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ru-RU" sz="4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 назад Белка и Стрелка полетели в космос</a:t>
            </a:r>
          </a:p>
          <a:p>
            <a:pPr>
              <a:defRPr/>
            </a:pPr>
            <a:endParaRPr lang="ru-RU" sz="4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3716338"/>
            <a:ext cx="8207375" cy="2747962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>
                <a:solidFill>
                  <a:schemeClr val="tx1"/>
                </a:solidFill>
                <a:latin typeface="Arial Black" pitchFamily="34" charset="0"/>
              </a:rPr>
              <a:t>Осуществилась заветная мечта человека – полёт к звёздам! Советские люди создали космический корабль-спутник «Восток», установили его на исполинскую ракету, и 12 апреля 1961 года самый смелый из людей, космонавт Юрий Гагарин, впервые в мире полетел на этом корабле в Космос. Он облетел нашу Землю всего за 108 минут.</a:t>
            </a:r>
            <a:br>
              <a:rPr lang="ru-RU" sz="1800" b="1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800" b="1">
                <a:solidFill>
                  <a:schemeClr val="tx1"/>
                </a:solidFill>
                <a:latin typeface="Arial Black" pitchFamily="34" charset="0"/>
              </a:rPr>
              <a:t>        С 1961 года в нашей стране было построено много разных космических кораблей – «Восток», «Восход», «Союз». Уже несколько десятков советских космонавтов, и среди них одна женщина – Валентина Николаевна Терешкова, облетели Землю. А космонавт Алексей Леонов первым в мире вышел в открытый Космос.</a:t>
            </a:r>
          </a:p>
        </p:txBody>
      </p:sp>
      <p:pic>
        <p:nvPicPr>
          <p:cNvPr id="21506" name="Picture 4" descr="14-Комсомолка-объявила-Человек-в-космосе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88913"/>
            <a:ext cx="5486400" cy="31083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2530" name="Picture 4" descr="0015-015-Kosmicheskie-apparaty-issledujut-ne-tolko-Zemlju-no-i-ejo-estestvennyj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 flipV="1">
            <a:off x="827088" y="-69850"/>
            <a:ext cx="77724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400675" cy="6524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Солнце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>
                <a:solidFill>
                  <a:srgbClr val="FF6600"/>
                </a:solidFill>
                <a:latin typeface="Arial Black" pitchFamily="34" charset="0"/>
                <a:cs typeface="Times New Roman" pitchFamily="18" charset="0"/>
              </a:rPr>
              <a:t> </a:t>
            </a:r>
            <a:r>
              <a:rPr lang="ru-RU" sz="2000" b="0"/>
              <a:t>В пространстве космическом воздуха нет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И кружат там девять различных планет.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А Солнце — звезда в самом центре системы,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И притяжением связаны все мы.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Солнце-светило клокочет вулканом,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Бурлит, как кипящий котел, непрестанно,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Протуберанцы взлетают фонтаном,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Жизнь и тепло дарит всем неустанно.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Солнце-звезда преогромнейший шар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Свет излучает, как будто пожар.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Ну а планеты тот свет отражают,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Солнце-светило они обожают!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Много планет вокруг Солнца летают.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Может быть, люди на них обитают?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Давай-ка, в ракету мы сядем с тобой,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0"/>
              <a:t>Помчимся от Солнца во тьме голубой!</a:t>
            </a:r>
            <a:r>
              <a:rPr lang="ru-RU" sz="2000"/>
              <a:t> </a:t>
            </a:r>
          </a:p>
        </p:txBody>
      </p:sp>
      <p:pic>
        <p:nvPicPr>
          <p:cNvPr id="23555" name="Picture 4" descr="Лучик света - энциклопедия для детей: космо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844675"/>
            <a:ext cx="4067175" cy="36560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716463" y="333375"/>
            <a:ext cx="4140200" cy="2016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>
                <a:solidFill>
                  <a:srgbClr val="FFFF00"/>
                </a:solidFill>
              </a:rPr>
              <a:t>Солнечная система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19700" cy="695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     Встречает первым солнечные бури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Неуловимый,маленький Меркурий.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Второй, за ним, летит Венера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С тяжёлой, плотной атмосферой.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А третьей, кружит карусель,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Земная наша колыбель.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Четвёртый – Марс, планета ржавая,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Красно – оранжевая самая.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         А дальше мчат, пчелиным роем,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Своей орбитой астероиды.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Пятый- Юпитер, очень уж большой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На звёздном небе виден хорошо.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 Шестой – Сатурн, в шикарных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кольцах, очаровашка, под лучами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солнца.</a:t>
            </a:r>
            <a:br>
              <a:rPr lang="ru-RU" sz="1800" b="0" smtClean="0"/>
            </a:br>
            <a:r>
              <a:rPr lang="ru-RU" sz="1800" b="0" smtClean="0"/>
              <a:t> Седьмой – Уран, прилёг как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лежебока,</a:t>
            </a:r>
            <a:br>
              <a:rPr lang="ru-RU" sz="1800" b="0" smtClean="0"/>
            </a:br>
            <a:r>
              <a:rPr lang="ru-RU" sz="1800" b="0" smtClean="0"/>
              <a:t> Ведь труден путь его далекий.</a:t>
            </a:r>
            <a:br>
              <a:rPr lang="ru-RU" sz="1800" b="0" smtClean="0"/>
            </a:br>
            <a:r>
              <a:rPr lang="ru-RU" sz="1800" b="0" smtClean="0"/>
              <a:t> Восьмой – Нептун, четвёртый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газовый гигант</a:t>
            </a:r>
            <a:br>
              <a:rPr lang="ru-RU" sz="1800" b="0" smtClean="0"/>
            </a:br>
            <a:r>
              <a:rPr lang="ru-RU" sz="1800" b="0" smtClean="0"/>
              <a:t> В красивой голубой рубашке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франт.</a:t>
            </a:r>
            <a:br>
              <a:rPr lang="ru-RU" sz="1800" b="0" smtClean="0"/>
            </a:br>
            <a:r>
              <a:rPr lang="ru-RU" sz="1800" b="0" smtClean="0"/>
              <a:t> Плутон, Харон, девятые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smtClean="0"/>
              <a:t> в системе,</a:t>
            </a:r>
            <a:br>
              <a:rPr lang="ru-RU" sz="1800" b="0" smtClean="0"/>
            </a:br>
            <a:r>
              <a:rPr lang="ru-RU" sz="1800" b="0" smtClean="0"/>
              <a:t> Во тьме дуэтом коротают время</a:t>
            </a:r>
            <a:r>
              <a:rPr lang="ru-RU" sz="1800" smtClean="0"/>
              <a:t> </a:t>
            </a:r>
          </a:p>
        </p:txBody>
      </p:sp>
      <p:pic>
        <p:nvPicPr>
          <p:cNvPr id="24579" name="Picture 4" descr="56e2af31194b188795b5e5cfd20650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02100" y="2997200"/>
            <a:ext cx="5041900" cy="31511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08288" cy="954088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AE871A"/>
                </a:solidFill>
              </a:rPr>
              <a:t>Меркурий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E5BE51"/>
                </a:solidFill>
                <a:latin typeface="Times New Roman" pitchFamily="18" charset="0"/>
              </a:rPr>
              <a:t/>
            </a:r>
            <a:br>
              <a:rPr lang="ru-RU" sz="1800" smtClean="0">
                <a:solidFill>
                  <a:srgbClr val="E5BE51"/>
                </a:solidFill>
                <a:latin typeface="Times New Roman" pitchFamily="18" charset="0"/>
              </a:rPr>
            </a:br>
            <a:endParaRPr lang="ru-RU" sz="1800" smtClean="0">
              <a:solidFill>
                <a:srgbClr val="E5BE51"/>
              </a:solidFill>
              <a:latin typeface="Times New Roman" pitchFamily="18" charset="0"/>
            </a:endParaRP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688013" y="-242888"/>
            <a:ext cx="3455987" cy="2790826"/>
          </a:xfrm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04788" y="836613"/>
            <a:ext cx="51212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/>
              <a:t>Меркурий — ближайшая к Солнцу планета.</a:t>
            </a:r>
            <a:br>
              <a:rPr kumimoji="0" lang="ru-RU"/>
            </a:br>
            <a:r>
              <a:rPr kumimoji="0" lang="ru-RU"/>
              <a:t>Жара нестерпима! Изжарит в котлету!</a:t>
            </a:r>
            <a:br>
              <a:rPr kumimoji="0" lang="ru-RU"/>
            </a:br>
            <a:r>
              <a:rPr kumimoji="0" lang="ru-RU"/>
              <a:t>Повернута к Солнцу одной стороной,</a:t>
            </a:r>
            <a:br>
              <a:rPr kumimoji="0" lang="ru-RU"/>
            </a:br>
            <a:r>
              <a:rPr kumimoji="0" lang="ru-RU"/>
              <a:t>С другой — страшный холод и мертвый покой.</a:t>
            </a:r>
            <a:br>
              <a:rPr kumimoji="0" lang="ru-RU"/>
            </a:br>
            <a:r>
              <a:rPr kumimoji="0" lang="ru-RU"/>
              <a:t>В честь бога торговли имеет названье,</a:t>
            </a:r>
            <a:br>
              <a:rPr kumimoji="0" lang="ru-RU"/>
            </a:br>
            <a:r>
              <a:rPr kumimoji="0" lang="ru-RU"/>
              <a:t>Да нет атмосферы — вот наказанье!</a:t>
            </a:r>
            <a:br>
              <a:rPr kumimoji="0" lang="ru-RU"/>
            </a:br>
            <a:r>
              <a:rPr kumimoji="0" lang="ru-RU"/>
              <a:t>Поверхность избили метеориты,</a:t>
            </a:r>
            <a:br>
              <a:rPr kumimoji="0" lang="ru-RU"/>
            </a:br>
            <a:r>
              <a:rPr kumimoji="0" lang="ru-RU"/>
              <a:t>И жизни там нет — все были убиты!</a:t>
            </a:r>
          </a:p>
          <a:p>
            <a:r>
              <a:rPr kumimoji="0" lang="ru-RU"/>
              <a:t>Что же, дружок, в жизни много дорог!</a:t>
            </a:r>
            <a:br>
              <a:rPr kumimoji="0" lang="ru-RU"/>
            </a:br>
            <a:r>
              <a:rPr kumimoji="0" lang="ru-RU"/>
              <a:t>Летим на Венеру! Хоть путь наш далек.</a:t>
            </a: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 flipH="1">
            <a:off x="3670300" y="3235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>
                <a:hlinkClick r:id="rId3"/>
              </a:rPr>
              <a:t>й</a:t>
            </a:r>
            <a:r>
              <a:rPr kumimoji="0" lang="ru-RU"/>
              <a:t>,</a:t>
            </a:r>
          </a:p>
        </p:txBody>
      </p:sp>
      <p:pic>
        <p:nvPicPr>
          <p:cNvPr id="25606" name="Picture 9" descr="Лучик света - энциклопедия для детей: космо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4121150"/>
            <a:ext cx="3313113" cy="2736850"/>
          </a:xfrm>
        </p:spPr>
      </p:pic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5632450" y="4891088"/>
            <a:ext cx="311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651500" y="2420938"/>
            <a:ext cx="2305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ru-RU" sz="4400">
                <a:solidFill>
                  <a:srgbClr val="AE87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Венера</a:t>
            </a: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4643438" y="3141663"/>
            <a:ext cx="53641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Венера прекрасна! За тонкой вуалью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Богиню любви различите едва ли!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Закрыта она пеленой облаков.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А что же под ними? Климат каков?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Климат имеет огромный дефект.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Причиной тому парниковый эффект.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Газ ядовит в атмосфере Венеры.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Дышать невозможно! Жарища без меры!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Солнца не видно сквозь облака.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Жизнь невозможна! Но, может, пока?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Мерцает по курсу ракеты Земля!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На ней мы живем. И, как видно, не зря! </a:t>
            </a:r>
            <a:r>
              <a:rPr lang="ru-RU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708400" y="188913"/>
            <a:ext cx="2016125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33CC33"/>
                </a:solidFill>
              </a:rPr>
              <a:t>Земля</a:t>
            </a:r>
          </a:p>
        </p:txBody>
      </p:sp>
      <p:pic>
        <p:nvPicPr>
          <p:cNvPr id="26626" name="Picture 4" descr="Лучик света - энциклопедия для детей: космо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333375"/>
            <a:ext cx="3635375" cy="2892425"/>
          </a:xfrm>
        </p:spPr>
      </p:pic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580063" y="188913"/>
            <a:ext cx="33210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Есть одна планета-сад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В этом космосе холодном.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Только здесь леса шумят,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Птиц скликая перелётных,</a:t>
            </a:r>
            <a:r>
              <a:rPr lang="ru-RU" b="1"/>
              <a:t/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/>
              <a:t> Лишь на ней одной цветут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Ландыши в траве зелёной,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И стрекозы только тут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В речку смотрят удивлённо...</a:t>
            </a:r>
            <a:r>
              <a:rPr lang="ru-RU" b="1"/>
              <a:t/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/>
              <a:t> Береги свою планету -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 Ведь другой, похожей, нету! 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0" y="4005263"/>
            <a:ext cx="4713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067175" y="3429000"/>
            <a:ext cx="1550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Луна</a:t>
            </a:r>
          </a:p>
        </p:txBody>
      </p:sp>
      <p:pic>
        <p:nvPicPr>
          <p:cNvPr id="26630" name="Picture 14" descr="Лучик света - энциклопедия для детей: космос. Солнечная систем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51500" y="3933825"/>
            <a:ext cx="3313113" cy="2651125"/>
          </a:xfrm>
        </p:spPr>
      </p:pic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468313" y="3357563"/>
            <a:ext cx="34861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Ну а спутница Луна</a:t>
            </a:r>
            <a:br>
              <a:rPr lang="ru-RU"/>
            </a:br>
            <a:r>
              <a:rPr lang="ru-RU"/>
              <a:t>Круглолица и бледна.</a:t>
            </a:r>
            <a:br>
              <a:rPr lang="ru-RU"/>
            </a:br>
            <a:r>
              <a:rPr lang="ru-RU"/>
              <a:t>Но, пока с Землей вращается,</a:t>
            </a:r>
            <a:br>
              <a:rPr lang="ru-RU"/>
            </a:br>
            <a:r>
              <a:rPr lang="ru-RU"/>
              <a:t>Диск ее перемещается.</a:t>
            </a:r>
            <a:br>
              <a:rPr lang="ru-RU"/>
            </a:br>
            <a:r>
              <a:rPr lang="ru-RU"/>
              <a:t>Потому мы видим в ночь</a:t>
            </a:r>
            <a:br>
              <a:rPr lang="ru-RU"/>
            </a:br>
            <a:r>
              <a:rPr lang="ru-RU"/>
              <a:t>(толь сестра Земли, толь дочь)</a:t>
            </a:r>
            <a:br>
              <a:rPr lang="ru-RU"/>
            </a:br>
            <a:r>
              <a:rPr lang="ru-RU"/>
              <a:t>В разных фазах появляется,</a:t>
            </a:r>
            <a:br>
              <a:rPr lang="ru-RU"/>
            </a:br>
            <a:r>
              <a:rPr lang="ru-RU"/>
              <a:t>А народ ей улыбается:</a:t>
            </a:r>
            <a:br>
              <a:rPr lang="ru-RU"/>
            </a:br>
            <a:r>
              <a:rPr lang="ru-RU"/>
              <a:t>«То блином, а то серпом!</a:t>
            </a:r>
            <a:br>
              <a:rPr lang="ru-RU"/>
            </a:br>
            <a:r>
              <a:rPr lang="ru-RU"/>
              <a:t>Может спрятаться потом!</a:t>
            </a:r>
            <a:br>
              <a:rPr lang="ru-RU"/>
            </a:br>
            <a:r>
              <a:rPr lang="ru-RU"/>
              <a:t>И появится опять</a:t>
            </a:r>
            <a:br>
              <a:rPr lang="ru-RU"/>
            </a:br>
            <a:r>
              <a:rPr lang="ru-RU"/>
              <a:t>Ночью на небе сиять!»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1077</TotalTime>
  <Words>226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Project Overview</vt:lpstr>
      <vt:lpstr>Слайд 1</vt:lpstr>
      <vt:lpstr>Цель занятия:  Формирование у детей  представлений о космическом пространстве.</vt:lpstr>
      <vt:lpstr>Две дворняги Белка и Стрелка отправились в космический полет. Запущенные в космос 19 августа 1960 года на борту прототипа корабля "Восток",  они стали первыми  живыми  существами  планеты Земля,  которые пролетали  в безвоздушном  пространстве  более суток и  благополучно  вернулись домой.</vt:lpstr>
      <vt:lpstr>Осуществилась заветная мечта человека – полёт к звёздам! Советские люди создали космический корабль-спутник «Восток», установили его на исполинскую ракету, и 12 апреля 1961 года самый смелый из людей, космонавт Юрий Гагарин, впервые в мире полетел на этом корабле в Космос. Он облетел нашу Землю всего за 108 минут.         С 1961 года в нашей стране было построено много разных космических кораблей – «Восток», «Восход», «Союз». Уже несколько десятков советских космонавтов, и среди них одна женщина – Валентина Николаевна Терешкова, облетели Землю. А космонавт Алексей Леонов первым в мире вышел в открытый Космос.</vt:lpstr>
      <vt:lpstr>Слайд 5</vt:lpstr>
      <vt:lpstr>Слайд 6</vt:lpstr>
      <vt:lpstr>Солнечная система</vt:lpstr>
      <vt:lpstr>Меркурий</vt:lpstr>
      <vt:lpstr>Земля</vt:lpstr>
      <vt:lpstr>Юпитер</vt:lpstr>
      <vt:lpstr>Уран – лежебока и встать ему лень. Подняться планете не в мочь, Сорокалетие длится там день, Потом сорокалетие ночь.</vt:lpstr>
      <vt:lpstr>Плутон</vt:lpstr>
      <vt:lpstr>Комета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Мама</dc:creator>
  <cp:lastModifiedBy>Komp</cp:lastModifiedBy>
  <cp:revision>18</cp:revision>
  <dcterms:created xsi:type="dcterms:W3CDTF">2014-01-26T12:29:49Z</dcterms:created>
  <dcterms:modified xsi:type="dcterms:W3CDTF">2020-04-12T19:20:59Z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374328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