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9" autoAdjust="0"/>
    <p:restoredTop sz="94660"/>
  </p:normalViewPr>
  <p:slideViewPr>
    <p:cSldViewPr>
      <p:cViewPr varScale="1">
        <p:scale>
          <a:sx n="87" d="100"/>
          <a:sy n="87" d="100"/>
        </p:scale>
        <p:origin x="14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7" y="285729"/>
            <a:ext cx="3319440" cy="40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79712" y="4581128"/>
            <a:ext cx="54381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Сергей Есенин.</a:t>
            </a:r>
          </a:p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Лирика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357850" cy="67403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Отговорила роща золотая</a:t>
            </a:r>
          </a:p>
          <a:p>
            <a:r>
              <a:rPr lang="ru-RU" dirty="0" smtClean="0"/>
              <a:t>Березовым, веселым языком,</a:t>
            </a:r>
          </a:p>
          <a:p>
            <a:r>
              <a:rPr lang="ru-RU" dirty="0" smtClean="0"/>
              <a:t>И журавли, печально пролетая,</a:t>
            </a:r>
          </a:p>
          <a:p>
            <a:r>
              <a:rPr lang="ru-RU" dirty="0" smtClean="0"/>
              <a:t>Уж не жалеют больше ни о ком.</a:t>
            </a:r>
          </a:p>
          <a:p>
            <a:r>
              <a:rPr lang="ru-RU" dirty="0" smtClean="0"/>
              <a:t>Кого жалеть? Ведь каждый в мире странник —</a:t>
            </a:r>
          </a:p>
          <a:p>
            <a:r>
              <a:rPr lang="ru-RU" dirty="0" smtClean="0"/>
              <a:t>Пройдет, зайдет и вновь оставит дом.</a:t>
            </a:r>
          </a:p>
          <a:p>
            <a:r>
              <a:rPr lang="ru-RU" dirty="0" smtClean="0"/>
              <a:t>О всех ушедших грезит </a:t>
            </a:r>
            <a:r>
              <a:rPr lang="ru-RU" dirty="0" err="1" smtClean="0"/>
              <a:t>коноплянник</a:t>
            </a:r>
            <a:endParaRPr lang="ru-RU" dirty="0" smtClean="0"/>
          </a:p>
          <a:p>
            <a:r>
              <a:rPr lang="ru-RU" dirty="0" smtClean="0"/>
              <a:t>С широким месяцем над голубым прудом.</a:t>
            </a:r>
          </a:p>
          <a:p>
            <a:r>
              <a:rPr lang="ru-RU" dirty="0" smtClean="0"/>
              <a:t>Стою один среди равнины голой,</a:t>
            </a:r>
          </a:p>
          <a:p>
            <a:r>
              <a:rPr lang="ru-RU" dirty="0" smtClean="0"/>
              <a:t>А журавлей относит ветер в даль,</a:t>
            </a:r>
          </a:p>
          <a:p>
            <a:r>
              <a:rPr lang="ru-RU" dirty="0" smtClean="0"/>
              <a:t>Я полон дум о юности веселой,</a:t>
            </a:r>
          </a:p>
          <a:p>
            <a:r>
              <a:rPr lang="ru-RU" dirty="0" smtClean="0"/>
              <a:t>Но ничего в прошедшем мне не жаль.</a:t>
            </a:r>
          </a:p>
          <a:p>
            <a:r>
              <a:rPr lang="ru-RU" dirty="0" smtClean="0"/>
              <a:t>Не жаль мне лет, растраченных напрасно,</a:t>
            </a:r>
          </a:p>
          <a:p>
            <a:r>
              <a:rPr lang="ru-RU" dirty="0" smtClean="0"/>
              <a:t>Не жаль души сиреневую </a:t>
            </a:r>
            <a:r>
              <a:rPr lang="ru-RU" dirty="0" err="1" smtClean="0"/>
              <a:t>цветь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саду горит костер рябины красной,</a:t>
            </a:r>
          </a:p>
          <a:p>
            <a:r>
              <a:rPr lang="ru-RU" dirty="0" smtClean="0"/>
              <a:t>Но никого не может он согреть.</a:t>
            </a:r>
          </a:p>
          <a:p>
            <a:r>
              <a:rPr lang="ru-RU" dirty="0" smtClean="0"/>
              <a:t>Не обгорят рябиновые кисти,</a:t>
            </a:r>
          </a:p>
          <a:p>
            <a:r>
              <a:rPr lang="ru-RU" dirty="0" smtClean="0"/>
              <a:t>От желтизны не пропадет трава.</a:t>
            </a:r>
          </a:p>
          <a:p>
            <a:r>
              <a:rPr lang="ru-RU" dirty="0" smtClean="0"/>
              <a:t>Как дерево роняет тихо листья,</a:t>
            </a:r>
          </a:p>
          <a:p>
            <a:r>
              <a:rPr lang="ru-RU" dirty="0" smtClean="0"/>
              <a:t>Так я роняю грустные слова.</a:t>
            </a:r>
          </a:p>
          <a:p>
            <a:r>
              <a:rPr lang="ru-RU" dirty="0" smtClean="0"/>
              <a:t>И если время, ветром разметая,</a:t>
            </a:r>
          </a:p>
          <a:p>
            <a:r>
              <a:rPr lang="ru-RU" dirty="0" smtClean="0"/>
              <a:t>Сгребет их все в один ненужный ком...</a:t>
            </a:r>
          </a:p>
          <a:p>
            <a:r>
              <a:rPr lang="ru-RU" dirty="0" smtClean="0"/>
              <a:t>Скажите так... что роща золотая</a:t>
            </a:r>
          </a:p>
          <a:p>
            <a:r>
              <a:rPr lang="ru-RU" dirty="0" smtClean="0"/>
              <a:t>Отговорила милым языком.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«Отговорила роща золотая» – печальные раздумья поэта о смысле всего сущего и в своей судьбе, о подчиненности человеческого существования законам природы. </a:t>
            </a:r>
          </a:p>
          <a:p>
            <a:r>
              <a:rPr lang="ru-RU" sz="2400" dirty="0" smtClean="0"/>
              <a:t>Образ осени – пора тишины, ярких красок – ассоциация с закатной порой человеческой жизни. </a:t>
            </a:r>
          </a:p>
          <a:p>
            <a:r>
              <a:rPr lang="ru-RU" sz="2400" dirty="0" smtClean="0"/>
              <a:t>Мотив увядания, ощущение приближения последних дней.</a:t>
            </a:r>
          </a:p>
          <a:p>
            <a:r>
              <a:rPr lang="ru-RU" sz="2400" dirty="0" smtClean="0"/>
              <a:t>Символична цветовая гамма:</a:t>
            </a:r>
          </a:p>
          <a:p>
            <a:r>
              <a:rPr lang="ru-RU" sz="2400" dirty="0" smtClean="0"/>
              <a:t>«роща золотая» – человеческая жизнь,</a:t>
            </a:r>
          </a:p>
          <a:p>
            <a:r>
              <a:rPr lang="ru-RU" sz="2400" dirty="0" smtClean="0"/>
              <a:t>«сиреневая </a:t>
            </a:r>
            <a:r>
              <a:rPr lang="ru-RU" sz="2400" dirty="0" err="1" smtClean="0"/>
              <a:t>цветвь</a:t>
            </a:r>
            <a:r>
              <a:rPr lang="ru-RU" sz="2400" dirty="0" smtClean="0"/>
              <a:t>» – весна человека,</a:t>
            </a:r>
          </a:p>
          <a:p>
            <a:r>
              <a:rPr lang="ru-RU" sz="2400" dirty="0" smtClean="0"/>
              <a:t>«Рябина красная» – костер жизни  человека.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07194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071942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лирике 1910-1913 годов выражена любовь ко всему живому, к жизни, к родине.</a:t>
            </a:r>
          </a:p>
          <a:p>
            <a:r>
              <a:rPr lang="ru-RU" sz="2400" dirty="0" smtClean="0"/>
              <a:t>Природа  для Есенина – чудесный и необъятный храм, в котором всё прекрасно.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000240"/>
            <a:ext cx="4071966" cy="409342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 добрым утром!</a:t>
            </a:r>
          </a:p>
          <a:p>
            <a:r>
              <a:rPr lang="ru-RU" sz="2000" dirty="0" smtClean="0"/>
              <a:t>Задремали звезды золотые,</a:t>
            </a:r>
          </a:p>
          <a:p>
            <a:r>
              <a:rPr lang="ru-RU" sz="2000" dirty="0" smtClean="0"/>
              <a:t>Задрожало зеркало затона,</a:t>
            </a:r>
          </a:p>
          <a:p>
            <a:r>
              <a:rPr lang="ru-RU" sz="2000" dirty="0" smtClean="0"/>
              <a:t>Брезжит свет на заводи речные</a:t>
            </a:r>
          </a:p>
          <a:p>
            <a:r>
              <a:rPr lang="ru-RU" sz="2000" dirty="0" smtClean="0"/>
              <a:t>И румянит сетку небосклона.</a:t>
            </a:r>
          </a:p>
          <a:p>
            <a:r>
              <a:rPr lang="ru-RU" sz="2000" dirty="0" smtClean="0"/>
              <a:t>Улыбнулись сонные березки,</a:t>
            </a:r>
          </a:p>
          <a:p>
            <a:r>
              <a:rPr lang="ru-RU" sz="2000" dirty="0" smtClean="0"/>
              <a:t>Растрепали шелковые косы.</a:t>
            </a:r>
          </a:p>
          <a:p>
            <a:r>
              <a:rPr lang="ru-RU" sz="2000" dirty="0" smtClean="0"/>
              <a:t>Шелестят зеленые сережки,</a:t>
            </a:r>
          </a:p>
          <a:p>
            <a:r>
              <a:rPr lang="ru-RU" sz="2000" dirty="0" smtClean="0"/>
              <a:t>И горят серебряные росы.</a:t>
            </a:r>
          </a:p>
          <a:p>
            <a:r>
              <a:rPr lang="ru-RU" sz="2000" dirty="0" smtClean="0"/>
              <a:t>У плетня заросшая крапива</a:t>
            </a:r>
          </a:p>
          <a:p>
            <a:r>
              <a:rPr lang="ru-RU" sz="2000" dirty="0" smtClean="0"/>
              <a:t>Обрядилась ярким перламутром</a:t>
            </a:r>
          </a:p>
          <a:p>
            <a:r>
              <a:rPr lang="ru-RU" sz="2000" dirty="0" smtClean="0"/>
              <a:t>И, качаясь, шепчет шаловливо:</a:t>
            </a:r>
          </a:p>
          <a:p>
            <a:r>
              <a:rPr lang="ru-RU" sz="2000" dirty="0" smtClean="0"/>
              <a:t>«С добрым утром!»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214554"/>
            <a:ext cx="3286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любви к природе – исток есенинского чувства родины. </a:t>
            </a:r>
          </a:p>
          <a:p>
            <a:r>
              <a:rPr lang="ru-RU" sz="2400" dirty="0" smtClean="0"/>
              <a:t>Этим чувством проникнут сборник «Радуница» («Гой ты, Русь, моя родная…», «В хате», «Дед» и др.).</a:t>
            </a:r>
          </a:p>
          <a:p>
            <a:r>
              <a:rPr lang="ru-RU" sz="2400" dirty="0" smtClean="0"/>
              <a:t>Русь – воплощение рая.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3131599" cy="492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28992" y="428604"/>
            <a:ext cx="55721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Литературовед  </a:t>
            </a:r>
            <a:r>
              <a:rPr lang="ru-RU" sz="2800" dirty="0" err="1" smtClean="0"/>
              <a:t>С.П.Кошечкин</a:t>
            </a:r>
            <a:r>
              <a:rPr lang="ru-RU" sz="2800" dirty="0" smtClean="0"/>
              <a:t> писал: «В его сердце Россия входила таинственным шорохом трав, звоном колокольчика во ржи… Есенинская любовь к родной земле естественна, как дыхание. Она –свет, который изнутри освещает почти каждое его стихотворение… это не просто чувство – это его философия жизни, краеугольный камень его миропонимания….»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1918 г. – появление книги «</a:t>
            </a:r>
            <a:r>
              <a:rPr lang="ru-RU" sz="2400" dirty="0" err="1" smtClean="0"/>
              <a:t>Голубень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Образ Руси – храм.</a:t>
            </a:r>
          </a:p>
          <a:p>
            <a:r>
              <a:rPr lang="ru-RU" sz="2400" dirty="0" smtClean="0"/>
              <a:t>Православное восприятие родины проявилось в стихотворении «Запели тёсаные дороги»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214290"/>
            <a:ext cx="4572000" cy="62478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smtClean="0"/>
              <a:t>Запели тесаные дроги,</a:t>
            </a:r>
          </a:p>
          <a:p>
            <a:r>
              <a:rPr lang="ru-RU" sz="2000" dirty="0" smtClean="0"/>
              <a:t>Бегут равнины и кусты.</a:t>
            </a:r>
          </a:p>
          <a:p>
            <a:r>
              <a:rPr lang="ru-RU" sz="2000" dirty="0" smtClean="0"/>
              <a:t>Опять часовни на дороге</a:t>
            </a:r>
          </a:p>
          <a:p>
            <a:r>
              <a:rPr lang="ru-RU" sz="2000" dirty="0" smtClean="0"/>
              <a:t>И поминальные кресты.</a:t>
            </a:r>
          </a:p>
          <a:p>
            <a:r>
              <a:rPr lang="ru-RU" sz="2000" dirty="0" smtClean="0"/>
              <a:t>Опять я теплой грустью болен</a:t>
            </a:r>
          </a:p>
          <a:p>
            <a:r>
              <a:rPr lang="ru-RU" sz="2000" dirty="0" smtClean="0"/>
              <a:t>От овсяного ветерка,</a:t>
            </a:r>
          </a:p>
          <a:p>
            <a:r>
              <a:rPr lang="ru-RU" sz="2000" dirty="0" smtClean="0"/>
              <a:t>И на известку колоколен</a:t>
            </a:r>
          </a:p>
          <a:p>
            <a:r>
              <a:rPr lang="ru-RU" sz="2000" dirty="0" smtClean="0"/>
              <a:t>Невольно крестится рука.</a:t>
            </a:r>
          </a:p>
          <a:p>
            <a:r>
              <a:rPr lang="ru-RU" sz="2000" dirty="0" smtClean="0"/>
              <a:t>О Русь, малиновое поле</a:t>
            </a:r>
          </a:p>
          <a:p>
            <a:r>
              <a:rPr lang="ru-RU" sz="2000" dirty="0" smtClean="0"/>
              <a:t>И синь, упавшая в реку,</a:t>
            </a:r>
          </a:p>
          <a:p>
            <a:r>
              <a:rPr lang="ru-RU" sz="2000" dirty="0" smtClean="0"/>
              <a:t>Люблю до радости и боли</a:t>
            </a:r>
          </a:p>
          <a:p>
            <a:r>
              <a:rPr lang="ru-RU" sz="2000" dirty="0" smtClean="0"/>
              <a:t>Твою озерную тоску.</a:t>
            </a:r>
          </a:p>
          <a:p>
            <a:r>
              <a:rPr lang="ru-RU" sz="2000" dirty="0" smtClean="0"/>
              <a:t>Холодной скорби не измерить,</a:t>
            </a:r>
          </a:p>
          <a:p>
            <a:r>
              <a:rPr lang="ru-RU" sz="2000" dirty="0" smtClean="0"/>
              <a:t>Ты на туманном берегу.</a:t>
            </a:r>
          </a:p>
          <a:p>
            <a:r>
              <a:rPr lang="ru-RU" sz="2000" dirty="0" smtClean="0"/>
              <a:t>Но не любить тебя, не верить —</a:t>
            </a:r>
          </a:p>
          <a:p>
            <a:r>
              <a:rPr lang="ru-RU" sz="2000" dirty="0" smtClean="0"/>
              <a:t>Я научиться не могу.</a:t>
            </a:r>
          </a:p>
          <a:p>
            <a:r>
              <a:rPr lang="ru-RU" sz="2000" dirty="0" smtClean="0"/>
              <a:t>И не отдам я эти цепи,</a:t>
            </a:r>
          </a:p>
          <a:p>
            <a:r>
              <a:rPr lang="ru-RU" sz="2000" dirty="0" smtClean="0"/>
              <a:t>И не расстанусь с долгим сном,</a:t>
            </a:r>
          </a:p>
          <a:p>
            <a:r>
              <a:rPr lang="ru-RU" sz="2000" dirty="0" smtClean="0"/>
              <a:t>Когда звенят родные степи</a:t>
            </a:r>
          </a:p>
          <a:p>
            <a:r>
              <a:rPr lang="ru-RU" sz="2000" dirty="0" err="1" smtClean="0"/>
              <a:t>Молитвословным</a:t>
            </a:r>
            <a:r>
              <a:rPr lang="ru-RU" sz="2000" dirty="0" smtClean="0"/>
              <a:t> ковылем.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643314"/>
            <a:ext cx="3931830" cy="295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Постепенно гармонический лирический герой начинает меняться, у  него появляется мятежный двойник – «грешник», «бродяга», «черный человек».</a:t>
            </a:r>
          </a:p>
          <a:p>
            <a:r>
              <a:rPr lang="ru-RU" sz="2400" dirty="0" smtClean="0"/>
              <a:t>«Куда нас несет рок событий?» - вопрос, который волнует поэта.</a:t>
            </a:r>
          </a:p>
          <a:p>
            <a:r>
              <a:rPr lang="ru-RU" sz="2400" dirty="0" smtClean="0"/>
              <a:t>Есенин страдает.</a:t>
            </a:r>
          </a:p>
          <a:p>
            <a:r>
              <a:rPr lang="ru-RU" sz="2400" dirty="0" smtClean="0"/>
              <a:t>Взлеты и падения поэта сродни с судьбой России.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3071810"/>
            <a:ext cx="4786346" cy="358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4286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Преодолеть конфликт с послереволюционной действительностью, пережить свою «ненужность» помогло Есенину философское восприятие происходящего. </a:t>
            </a:r>
          </a:p>
          <a:p>
            <a:r>
              <a:rPr lang="ru-RU" sz="2400" dirty="0" smtClean="0"/>
              <a:t>Тема жизненного пути, неизбежной смены его этапов, принятие жизни во всех ее проявлениях нашла отражение в стихотворении «Не жалею, не зову, не плачу» (1921)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57720" y="428604"/>
            <a:ext cx="4071998" cy="5909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Не жалею, не зову, не плачу,</a:t>
            </a:r>
          </a:p>
          <a:p>
            <a:r>
              <a:rPr lang="ru-RU" dirty="0" smtClean="0"/>
              <a:t>Все пройдет, как с белых яблонь дым.</a:t>
            </a:r>
          </a:p>
          <a:p>
            <a:r>
              <a:rPr lang="ru-RU" dirty="0" smtClean="0"/>
              <a:t>Увяданья золотом охваченный,</a:t>
            </a:r>
          </a:p>
          <a:p>
            <a:r>
              <a:rPr lang="ru-RU" dirty="0" smtClean="0"/>
              <a:t>Я не буду больше молодым.</a:t>
            </a:r>
          </a:p>
          <a:p>
            <a:r>
              <a:rPr lang="ru-RU" dirty="0" smtClean="0"/>
              <a:t>Ты теперь не так уж будешь биться,</a:t>
            </a:r>
          </a:p>
          <a:p>
            <a:r>
              <a:rPr lang="ru-RU" dirty="0" smtClean="0"/>
              <a:t>Сердце, тронутое холодком,</a:t>
            </a:r>
          </a:p>
          <a:p>
            <a:r>
              <a:rPr lang="ru-RU" dirty="0" smtClean="0"/>
              <a:t>И страна березового ситца</a:t>
            </a:r>
          </a:p>
          <a:p>
            <a:r>
              <a:rPr lang="ru-RU" dirty="0" smtClean="0"/>
              <a:t>Не заманит </a:t>
            </a:r>
            <a:r>
              <a:rPr lang="ru-RU" dirty="0" err="1" smtClean="0"/>
              <a:t>шляться</a:t>
            </a:r>
            <a:r>
              <a:rPr lang="ru-RU" dirty="0" smtClean="0"/>
              <a:t> босиком.</a:t>
            </a:r>
          </a:p>
          <a:p>
            <a:r>
              <a:rPr lang="ru-RU" dirty="0" smtClean="0"/>
              <a:t>Дух бродяжий! ты все реже, реже</a:t>
            </a:r>
          </a:p>
          <a:p>
            <a:r>
              <a:rPr lang="ru-RU" dirty="0" smtClean="0"/>
              <a:t>Расшевеливаешь пламень уст.</a:t>
            </a:r>
          </a:p>
          <a:p>
            <a:r>
              <a:rPr lang="ru-RU" dirty="0" smtClean="0"/>
              <a:t>О моя утраченная свежесть,</a:t>
            </a:r>
          </a:p>
          <a:p>
            <a:r>
              <a:rPr lang="ru-RU" dirty="0" smtClean="0"/>
              <a:t>Буйство глаз и половодье чувств.</a:t>
            </a:r>
          </a:p>
          <a:p>
            <a:r>
              <a:rPr lang="ru-RU" dirty="0" smtClean="0"/>
              <a:t>Я теперь скупее стал в желаньях,</a:t>
            </a:r>
          </a:p>
          <a:p>
            <a:r>
              <a:rPr lang="ru-RU" dirty="0" smtClean="0"/>
              <a:t>Жизнь моя! иль ты приснилась мне?</a:t>
            </a:r>
          </a:p>
          <a:p>
            <a:r>
              <a:rPr lang="ru-RU" dirty="0" smtClean="0"/>
              <a:t>Словно я весенней гулкой ранью</a:t>
            </a:r>
          </a:p>
          <a:p>
            <a:r>
              <a:rPr lang="ru-RU" dirty="0" smtClean="0"/>
              <a:t>Проскакал на розовом коне.</a:t>
            </a:r>
          </a:p>
          <a:p>
            <a:r>
              <a:rPr lang="ru-RU" dirty="0" smtClean="0"/>
              <a:t>Все мы, все мы в этом мире тленны,</a:t>
            </a:r>
          </a:p>
          <a:p>
            <a:r>
              <a:rPr lang="ru-RU" dirty="0" smtClean="0"/>
              <a:t>Тихо льется с кленов листьев медь...</a:t>
            </a:r>
          </a:p>
          <a:p>
            <a:r>
              <a:rPr lang="ru-RU" dirty="0" smtClean="0"/>
              <a:t>Будь же ты вовек благословенно,</a:t>
            </a:r>
          </a:p>
          <a:p>
            <a:r>
              <a:rPr lang="ru-RU" dirty="0" smtClean="0"/>
              <a:t>Что пришло </a:t>
            </a:r>
            <a:r>
              <a:rPr lang="ru-RU" dirty="0" err="1" smtClean="0"/>
              <a:t>процвесть</a:t>
            </a:r>
            <a:r>
              <a:rPr lang="ru-RU" dirty="0" smtClean="0"/>
              <a:t> и умереть.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 ни метался поэт Россия всегда была для него единственной и постоянной любовью.</a:t>
            </a:r>
          </a:p>
          <a:p>
            <a:r>
              <a:rPr lang="ru-RU" sz="2400" dirty="0" smtClean="0"/>
              <a:t>Есенинская песнь родине – диалог лирического героя с миром русской природы. </a:t>
            </a:r>
          </a:p>
          <a:p>
            <a:r>
              <a:rPr lang="ru-RU" sz="2400" dirty="0" smtClean="0"/>
              <a:t>Природа слита с человеком, с его настроением,  с его мыслями и чувствами. </a:t>
            </a:r>
          </a:p>
          <a:p>
            <a:r>
              <a:rPr lang="ru-RU" sz="2400" dirty="0" smtClean="0"/>
              <a:t>Природа одушевлена, многоцветна, многокрасочна.</a:t>
            </a:r>
          </a:p>
          <a:p>
            <a:r>
              <a:rPr lang="ru-RU" sz="2400" dirty="0" smtClean="0"/>
              <a:t>Любимые цвета – синий и голубой – усиливают ощущение необъятности просторов.</a:t>
            </a:r>
          </a:p>
          <a:p>
            <a:r>
              <a:rPr lang="ru-RU" sz="2400" dirty="0" smtClean="0"/>
              <a:t>Эпитеты, метафоры, сравнения помогают глубже раскрыть поэтическое образы лирики Есенина.</a:t>
            </a:r>
          </a:p>
          <a:p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45720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Любовь захватывает лирического героя.  Но в отношениях нет безмятежности. </a:t>
            </a:r>
          </a:p>
          <a:p>
            <a:r>
              <a:rPr lang="ru-RU" sz="2400" dirty="0" smtClean="0"/>
              <a:t>В стихотворении «Письмо к женщине» -  тема ушедшей любви, которую уже невозможно вернуть. Личная драма сопряжена с внутренним одиночеством лирического героя.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214950"/>
            <a:ext cx="521495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Любимая!</a:t>
            </a:r>
          </a:p>
          <a:p>
            <a:r>
              <a:rPr lang="ru-RU" dirty="0" smtClean="0"/>
              <a:t>          Меня вы не любили.</a:t>
            </a:r>
          </a:p>
          <a:p>
            <a:r>
              <a:rPr lang="ru-RU" dirty="0" smtClean="0"/>
              <a:t>          Не знали вы, что в сонмище людском</a:t>
            </a:r>
          </a:p>
          <a:p>
            <a:r>
              <a:rPr lang="ru-RU" dirty="0" smtClean="0"/>
              <a:t>          Я был, как лошадь, загнанная в мыле,</a:t>
            </a:r>
          </a:p>
          <a:p>
            <a:r>
              <a:rPr lang="ru-RU" dirty="0" smtClean="0"/>
              <a:t>          Пришпоренная смелым ездоком.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47083" y="285728"/>
            <a:ext cx="369691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3500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Стихи последних лет трагичны; все сильнее чувствует себя ненужным: </a:t>
            </a:r>
            <a:r>
              <a:rPr lang="ru-RU" sz="2400" b="1" dirty="0" smtClean="0">
                <a:solidFill>
                  <a:srgbClr val="FFC000"/>
                </a:solidFill>
              </a:rPr>
              <a:t>« В своей стране я словно иностранец»</a:t>
            </a:r>
          </a:p>
          <a:p>
            <a:r>
              <a:rPr lang="ru-RU" sz="2400" dirty="0" smtClean="0"/>
              <a:t>Об этом стихотворения «Русь уходящая», «Русь советская».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42852"/>
            <a:ext cx="4214858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        Русь уходящая</a:t>
            </a:r>
          </a:p>
          <a:p>
            <a:endParaRPr lang="ru-RU" dirty="0" smtClean="0"/>
          </a:p>
          <a:p>
            <a:r>
              <a:rPr lang="ru-RU" dirty="0" smtClean="0"/>
              <a:t>          Мы многое еще не сознаем,</a:t>
            </a:r>
          </a:p>
          <a:p>
            <a:r>
              <a:rPr lang="ru-RU" dirty="0" smtClean="0"/>
              <a:t>          Питомцы ленинской победы,</a:t>
            </a:r>
          </a:p>
          <a:p>
            <a:r>
              <a:rPr lang="ru-RU" dirty="0" smtClean="0"/>
              <a:t>          И песни новые</a:t>
            </a:r>
          </a:p>
          <a:p>
            <a:r>
              <a:rPr lang="ru-RU" dirty="0" smtClean="0"/>
              <a:t>          По-старому поем,</a:t>
            </a:r>
          </a:p>
          <a:p>
            <a:r>
              <a:rPr lang="ru-RU" dirty="0" smtClean="0"/>
              <a:t>          Как нас учили бабушки и деды.</a:t>
            </a:r>
          </a:p>
          <a:p>
            <a:endParaRPr lang="ru-RU" dirty="0" smtClean="0"/>
          </a:p>
          <a:p>
            <a:r>
              <a:rPr lang="ru-RU" dirty="0" smtClean="0"/>
              <a:t>          Друзья!  Друзья!</a:t>
            </a:r>
          </a:p>
          <a:p>
            <a:r>
              <a:rPr lang="ru-RU" dirty="0" smtClean="0"/>
              <a:t>          Какой раскол в стране,</a:t>
            </a:r>
          </a:p>
          <a:p>
            <a:r>
              <a:rPr lang="ru-RU" dirty="0" smtClean="0"/>
              <a:t>          Какая грусть в кипении веселом!</a:t>
            </a:r>
          </a:p>
          <a:p>
            <a:r>
              <a:rPr lang="ru-RU" dirty="0" smtClean="0"/>
              <a:t>          Знать, оттого так хочется и мне,</a:t>
            </a:r>
          </a:p>
          <a:p>
            <a:r>
              <a:rPr lang="ru-RU" dirty="0" smtClean="0"/>
              <a:t>          Задрав штаны,</a:t>
            </a:r>
          </a:p>
          <a:p>
            <a:r>
              <a:rPr lang="ru-RU" dirty="0" smtClean="0"/>
              <a:t>          Бежать за комсомолом.</a:t>
            </a:r>
          </a:p>
          <a:p>
            <a:endParaRPr lang="ru-RU" dirty="0" smtClean="0"/>
          </a:p>
          <a:p>
            <a:r>
              <a:rPr lang="ru-RU" dirty="0" smtClean="0"/>
              <a:t>          Я уходящих в грусти не виню,</a:t>
            </a:r>
          </a:p>
          <a:p>
            <a:r>
              <a:rPr lang="ru-RU" dirty="0" smtClean="0"/>
              <a:t>          Ну где же старикам</a:t>
            </a:r>
          </a:p>
          <a:p>
            <a:r>
              <a:rPr lang="ru-RU" dirty="0" smtClean="0"/>
              <a:t>          За юношами гнаться?</a:t>
            </a:r>
          </a:p>
          <a:p>
            <a:r>
              <a:rPr lang="ru-RU" dirty="0" smtClean="0"/>
              <a:t>          Они несжатой рожью на корню</a:t>
            </a:r>
          </a:p>
          <a:p>
            <a:r>
              <a:rPr lang="ru-RU" dirty="0" smtClean="0"/>
              <a:t>          Остались догнивать и осыпаться…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89</TotalTime>
  <Words>1041</Words>
  <Application>Microsoft Office PowerPoint</Application>
  <PresentationFormat>Экран (4:3)</PresentationFormat>
  <Paragraphs>136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Cambria</vt:lpstr>
      <vt:lpstr>Rockwell</vt:lpstr>
      <vt:lpstr>Wingdings 2</vt:lpstr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user</cp:lastModifiedBy>
  <cp:revision>13</cp:revision>
  <dcterms:created xsi:type="dcterms:W3CDTF">2015-11-09T15:23:55Z</dcterms:created>
  <dcterms:modified xsi:type="dcterms:W3CDTF">2023-01-12T09:02:34Z</dcterms:modified>
</cp:coreProperties>
</file>